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6"/>
  </p:notesMasterIdLst>
  <p:sldIdLst>
    <p:sldId id="256" r:id="rId2"/>
    <p:sldId id="257" r:id="rId3"/>
    <p:sldId id="258" r:id="rId4"/>
    <p:sldId id="259" r:id="rId5"/>
    <p:sldId id="261" r:id="rId6"/>
    <p:sldId id="294" r:id="rId7"/>
    <p:sldId id="297" r:id="rId8"/>
    <p:sldId id="262" r:id="rId9"/>
    <p:sldId id="302" r:id="rId10"/>
    <p:sldId id="303" r:id="rId11"/>
    <p:sldId id="304" r:id="rId12"/>
    <p:sldId id="267" r:id="rId13"/>
    <p:sldId id="263" r:id="rId14"/>
    <p:sldId id="288" r:id="rId15"/>
    <p:sldId id="289" r:id="rId16"/>
    <p:sldId id="295" r:id="rId17"/>
    <p:sldId id="296" r:id="rId18"/>
    <p:sldId id="291" r:id="rId19"/>
    <p:sldId id="292" r:id="rId20"/>
    <p:sldId id="298" r:id="rId21"/>
    <p:sldId id="299" r:id="rId22"/>
    <p:sldId id="300" r:id="rId23"/>
    <p:sldId id="301" r:id="rId24"/>
    <p:sldId id="279" r:id="rId25"/>
  </p:sldIdLst>
  <p:sldSz cx="9144000" cy="5143500" type="screen16x9"/>
  <p:notesSz cx="6858000" cy="9144000"/>
  <p:embeddedFontLst>
    <p:embeddedFont>
      <p:font typeface="Raleway" charset="0"/>
      <p:regular r:id="rId27"/>
      <p:bold r:id="rId28"/>
      <p:italic r:id="rId29"/>
      <p:boldItalic r:id="rId30"/>
    </p:embeddedFont>
    <p:embeddedFont>
      <p:font typeface="Lato" charset="0"/>
      <p:regular r:id="rId31"/>
      <p:bold r:id="rId32"/>
      <p:italic r:id="rId33"/>
      <p:boldItalic r:id="rId34"/>
    </p:embeddedFont>
    <p:embeddedFont>
      <p:font typeface="Georgia" pitchFamily="18" charset="0"/>
      <p:regular r:id="rId35"/>
      <p:bold r:id="rId36"/>
      <p:italic r:id="rId37"/>
      <p:boldItalic r:id="rId38"/>
    </p:embeddedFont>
    <p:embeddedFont>
      <p:font typeface="Calibri" pitchFamily="34" charset="0"/>
      <p:regular r:id="rId39"/>
      <p:bold r:id="rId40"/>
      <p:italic r:id="rId41"/>
      <p:boldItalic r:id="rId42"/>
    </p:embeddedFont>
    <p:embeddedFont>
      <p:font typeface="Roboto" charset="0"/>
      <p:regular r:id="rId43"/>
      <p:bold r:id="rId44"/>
      <p:italic r:id="rId45"/>
      <p:boldItalic r:id="rId46"/>
    </p:embeddedFont>
    <p:embeddedFont>
      <p:font typeface="Open Sans"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2817" autoAdjust="0"/>
    <p:restoredTop sz="94660"/>
  </p:normalViewPr>
  <p:slideViewPr>
    <p:cSldViewPr snapToGrid="0">
      <p:cViewPr>
        <p:scale>
          <a:sx n="125" d="100"/>
          <a:sy n="125" d="100"/>
        </p:scale>
        <p:origin x="-355" y="67"/>
      </p:cViewPr>
      <p:guideLst>
        <p:guide orient="horz" pos="162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8" name="Google Shape;298;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3"/>
        <p:cNvGrpSpPr/>
        <p:nvPr/>
      </p:nvGrpSpPr>
      <p:grpSpPr>
        <a:xfrm>
          <a:off x="0" y="0"/>
          <a:ext cx="0" cy="0"/>
          <a:chOff x="0" y="0"/>
          <a:chExt cx="0" cy="0"/>
        </a:xfrm>
      </p:grpSpPr>
      <p:sp>
        <p:nvSpPr>
          <p:cNvPr id="114" name="Google Shape;114;p1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 name="Google Shape;115;p14"/>
          <p:cNvGrpSpPr/>
          <p:nvPr/>
        </p:nvGrpSpPr>
        <p:grpSpPr>
          <a:xfrm>
            <a:off x="830392" y="1191256"/>
            <a:ext cx="745763" cy="45826"/>
            <a:chOff x="4580561" y="2589004"/>
            <a:chExt cx="1064464" cy="25200"/>
          </a:xfrm>
        </p:grpSpPr>
        <p:sp>
          <p:nvSpPr>
            <p:cNvPr id="116" name="Google Shape;116;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8" name="Google Shape;118;p14"/>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19" name="Google Shape;119;p14"/>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20" name="Google Shape;120;p1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15"/>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23" name="Google Shape;123;p1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3"/>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23"/>
        <p:cNvGrpSpPr/>
        <p:nvPr/>
      </p:nvGrpSpPr>
      <p:grpSpPr>
        <a:xfrm>
          <a:off x="0" y="0"/>
          <a:ext cx="0" cy="0"/>
          <a:chOff x="0" y="0"/>
          <a:chExt cx="0" cy="0"/>
        </a:xfrm>
      </p:grpSpPr>
      <p:pic>
        <p:nvPicPr>
          <p:cNvPr id="24" name="Google Shape;24;p4" descr="Side view of hands writing in a notebook at a cafe"/>
          <p:cNvPicPr preferRelativeResize="0"/>
          <p:nvPr/>
        </p:nvPicPr>
        <p:blipFill rotWithShape="1">
          <a:blip r:embed="rId2">
            <a:alphaModFix/>
          </a:blip>
          <a:srcRect l="9049" t="12064" r="54350" b="26444"/>
          <a:stretch/>
        </p:blipFill>
        <p:spPr>
          <a:xfrm>
            <a:off x="1" y="-50"/>
            <a:ext cx="4572000" cy="5143501"/>
          </a:xfrm>
          <a:prstGeom prst="rect">
            <a:avLst/>
          </a:prstGeom>
          <a:noFill/>
          <a:ln>
            <a:noFill/>
          </a:ln>
        </p:spPr>
      </p:pic>
      <p:sp>
        <p:nvSpPr>
          <p:cNvPr id="25" name="Google Shape;25;p4"/>
          <p:cNvSpPr/>
          <p:nvPr/>
        </p:nvSpPr>
        <p:spPr>
          <a:xfrm>
            <a:off x="1650" y="0"/>
            <a:ext cx="4568700" cy="5143500"/>
          </a:xfrm>
          <a:prstGeom prst="rect">
            <a:avLst/>
          </a:prstGeom>
          <a:solidFill>
            <a:srgbClr val="178D7D">
              <a:alpha val="674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 name="Google Shape;26;p4"/>
          <p:cNvGrpSpPr/>
          <p:nvPr/>
        </p:nvGrpSpPr>
        <p:grpSpPr>
          <a:xfrm>
            <a:off x="830392" y="1191256"/>
            <a:ext cx="745763" cy="45826"/>
            <a:chOff x="4580561" y="2589004"/>
            <a:chExt cx="1064464" cy="25200"/>
          </a:xfrm>
        </p:grpSpPr>
        <p:sp>
          <p:nvSpPr>
            <p:cNvPr id="27" name="Google Shape;27;p4"/>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4"/>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30" name="Google Shape;30;p4"/>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31" name="Google Shape;31;p4"/>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2" name="Google Shape;32;p4"/>
          <p:cNvSpPr txBox="1">
            <a:spLocks noGrp="1"/>
          </p:cNvSpPr>
          <p:nvPr>
            <p:ph type="sldNum" idx="12"/>
          </p:nvPr>
        </p:nvSpPr>
        <p:spPr>
          <a:xfrm>
            <a:off x="8536300" y="474985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sp>
        <p:nvSpPr>
          <p:cNvPr id="44" name="Google Shape;44;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 name="Google Shape;45;p6"/>
          <p:cNvGrpSpPr/>
          <p:nvPr/>
        </p:nvGrpSpPr>
        <p:grpSpPr>
          <a:xfrm>
            <a:off x="830392" y="1191256"/>
            <a:ext cx="745763" cy="45826"/>
            <a:chOff x="4580561" y="2589004"/>
            <a:chExt cx="1064464" cy="25200"/>
          </a:xfrm>
        </p:grpSpPr>
        <p:sp>
          <p:nvSpPr>
            <p:cNvPr id="46" name="Google Shape;46;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 name="Google Shape;48;p6"/>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49" name="Google Shape;49;p6"/>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0" name="Google Shape;50;p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8"/>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 name="Google Shape;55;p8"/>
          <p:cNvGrpSpPr/>
          <p:nvPr/>
        </p:nvGrpSpPr>
        <p:grpSpPr>
          <a:xfrm>
            <a:off x="830392" y="1191256"/>
            <a:ext cx="745763" cy="45826"/>
            <a:chOff x="4580561" y="2589004"/>
            <a:chExt cx="1064464" cy="25200"/>
          </a:xfrm>
        </p:grpSpPr>
        <p:sp>
          <p:nvSpPr>
            <p:cNvPr id="56" name="Google Shape;5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Google Shape;58;p8"/>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59" name="Google Shape;59;p8"/>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0" name="Google Shape;60;p8"/>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61" name="Google Shape;61;p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62"/>
        <p:cNvGrpSpPr/>
        <p:nvPr/>
      </p:nvGrpSpPr>
      <p:grpSpPr>
        <a:xfrm>
          <a:off x="0" y="0"/>
          <a:ext cx="0" cy="0"/>
          <a:chOff x="0" y="0"/>
          <a:chExt cx="0" cy="0"/>
        </a:xfrm>
      </p:grpSpPr>
      <p:grpSp>
        <p:nvGrpSpPr>
          <p:cNvPr id="63" name="Google Shape;63;p9"/>
          <p:cNvGrpSpPr/>
          <p:nvPr/>
        </p:nvGrpSpPr>
        <p:grpSpPr>
          <a:xfrm>
            <a:off x="830392" y="4169130"/>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9"/>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Google Shape;66;p9"/>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67" name="Google Shape;67;p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68"/>
        <p:cNvGrpSpPr/>
        <p:nvPr/>
      </p:nvGrpSpPr>
      <p:grpSpPr>
        <a:xfrm>
          <a:off x="0" y="0"/>
          <a:ext cx="0" cy="0"/>
          <a:chOff x="0" y="0"/>
          <a:chExt cx="0" cy="0"/>
        </a:xfrm>
      </p:grpSpPr>
      <p:sp>
        <p:nvSpPr>
          <p:cNvPr id="69" name="Google Shape;69;p10"/>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70" name="Google Shape;70;p10"/>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71" name="Google Shape;71;p1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72" name="Google Shape;72;p10"/>
          <p:cNvGrpSpPr/>
          <p:nvPr/>
        </p:nvGrpSpPr>
        <p:grpSpPr>
          <a:xfrm>
            <a:off x="830392" y="1191256"/>
            <a:ext cx="745763" cy="45826"/>
            <a:chOff x="4580561" y="2589004"/>
            <a:chExt cx="1064464" cy="25200"/>
          </a:xfrm>
        </p:grpSpPr>
        <p:sp>
          <p:nvSpPr>
            <p:cNvPr id="73" name="Google Shape;73;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 name="Google Shape;75;p10"/>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6" name="Google Shape;76;p10"/>
          <p:cNvGrpSpPr/>
          <p:nvPr/>
        </p:nvGrpSpPr>
        <p:grpSpPr>
          <a:xfrm>
            <a:off x="5063224" y="1313339"/>
            <a:ext cx="3459829" cy="2670551"/>
            <a:chOff x="3553042" y="1657806"/>
            <a:chExt cx="3461100" cy="2671532"/>
          </a:xfrm>
        </p:grpSpPr>
        <p:sp>
          <p:nvSpPr>
            <p:cNvPr id="77" name="Google Shape;77;p10"/>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10"/>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0"/>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10"/>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0"/>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0"/>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10"/>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0"/>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5" name="Google Shape;85;p10" descr="Component Detail"/>
          <p:cNvPicPr preferRelativeResize="0"/>
          <p:nvPr/>
        </p:nvPicPr>
        <p:blipFill rotWithShape="1">
          <a:blip r:embed="rId2">
            <a:alphaModFix/>
          </a:blip>
          <a:srcRect b="25075"/>
          <a:stretch/>
        </p:blipFill>
        <p:spPr>
          <a:xfrm>
            <a:off x="5161725" y="1399791"/>
            <a:ext cx="3262825" cy="1833425"/>
          </a:xfrm>
          <a:prstGeom prst="rect">
            <a:avLst/>
          </a:prstGeom>
          <a:noFill/>
          <a:ln>
            <a:noFill/>
          </a:ln>
        </p:spPr>
      </p:pic>
      <p:sp>
        <p:nvSpPr>
          <p:cNvPr id="86" name="Google Shape;86;p10"/>
          <p:cNvSpPr/>
          <p:nvPr/>
        </p:nvSpPr>
        <p:spPr>
          <a:xfrm flipH="1">
            <a:off x="5156196" y="1401826"/>
            <a:ext cx="3268577" cy="1812993"/>
          </a:xfrm>
          <a:prstGeom prst="rtTriangle">
            <a:avLst/>
          </a:prstGeom>
          <a:solidFill>
            <a:srgbClr val="000000">
              <a:alpha val="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7" name="Google Shape;87;p10"/>
          <p:cNvGrpSpPr/>
          <p:nvPr/>
        </p:nvGrpSpPr>
        <p:grpSpPr>
          <a:xfrm>
            <a:off x="7666681" y="2077877"/>
            <a:ext cx="1148179" cy="2282763"/>
            <a:chOff x="7666681" y="2077877"/>
            <a:chExt cx="1148179" cy="2282763"/>
          </a:xfrm>
        </p:grpSpPr>
        <p:grpSp>
          <p:nvGrpSpPr>
            <p:cNvPr id="88" name="Google Shape;88;p10"/>
            <p:cNvGrpSpPr/>
            <p:nvPr/>
          </p:nvGrpSpPr>
          <p:grpSpPr>
            <a:xfrm>
              <a:off x="7666681" y="2077877"/>
              <a:ext cx="1148179" cy="2282763"/>
              <a:chOff x="3983627" y="1676395"/>
              <a:chExt cx="1449538" cy="2881913"/>
            </a:xfrm>
          </p:grpSpPr>
          <p:sp>
            <p:nvSpPr>
              <p:cNvPr id="89" name="Google Shape;89;p10"/>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0"/>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10"/>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92" name="Google Shape;92;p10"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93" name="Google Shape;93;p10"/>
            <p:cNvSpPr/>
            <p:nvPr/>
          </p:nvSpPr>
          <p:spPr>
            <a:xfrm flipH="1">
              <a:off x="7722342" y="2222973"/>
              <a:ext cx="1037700" cy="1833000"/>
            </a:xfrm>
            <a:prstGeom prst="rtTriangle">
              <a:avLst/>
            </a:prstGeom>
            <a:solidFill>
              <a:srgbClr val="000000">
                <a:alpha val="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sp>
        <p:nvSpPr>
          <p:cNvPr id="95" name="Google Shape;95;p11"/>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 name="Google Shape;96;p11"/>
          <p:cNvGrpSpPr/>
          <p:nvPr/>
        </p:nvGrpSpPr>
        <p:grpSpPr>
          <a:xfrm>
            <a:off x="830392" y="1191256"/>
            <a:ext cx="745763" cy="45826"/>
            <a:chOff x="4580561" y="2589004"/>
            <a:chExt cx="1064464" cy="25200"/>
          </a:xfrm>
        </p:grpSpPr>
        <p:sp>
          <p:nvSpPr>
            <p:cNvPr id="97" name="Google Shape;97;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 name="Google Shape;99;p11"/>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00" name="Google Shape;100;p11"/>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1" name="Google Shape;101;p11"/>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2" name="Google Shape;102;p1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3"/>
        <p:cNvGrpSpPr/>
        <p:nvPr/>
      </p:nvGrpSpPr>
      <p:grpSpPr>
        <a:xfrm>
          <a:off x="0" y="0"/>
          <a:ext cx="0" cy="0"/>
          <a:chOff x="0" y="0"/>
          <a:chExt cx="0" cy="0"/>
        </a:xfrm>
      </p:grpSpPr>
      <p:sp>
        <p:nvSpPr>
          <p:cNvPr id="104" name="Google Shape;104;p12"/>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5" name="Google Shape;105;p12"/>
          <p:cNvGrpSpPr/>
          <p:nvPr/>
        </p:nvGrpSpPr>
        <p:grpSpPr>
          <a:xfrm>
            <a:off x="830392" y="1191256"/>
            <a:ext cx="745763" cy="45826"/>
            <a:chOff x="4580561" y="2589004"/>
            <a:chExt cx="1064464" cy="25200"/>
          </a:xfrm>
        </p:grpSpPr>
        <p:sp>
          <p:nvSpPr>
            <p:cNvPr id="106" name="Google Shape;106;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8" name="Google Shape;108;p12"/>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09" name="Google Shape;109;p1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6" r:id="rId7"/>
    <p:sldLayoutId id="2147483657" r:id="rId8"/>
    <p:sldLayoutId id="2147483658"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techtarget.com/searchenterpriseai/definition/image-recognition" TargetMode="External"/><Relationship Id="rId2" Type="http://schemas.openxmlformats.org/officeDocument/2006/relationships/hyperlink" Target="https://www.techtarget.com/searchenterpriseai/definition/neural-network"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s://www.techtarget.com/searchbusinessanalytics/definition/natural-language-processing-NLP" TargetMode="External"/><Relationship Id="rId4" Type="http://schemas.openxmlformats.org/officeDocument/2006/relationships/hyperlink" Target="https://www.techtarget.com/whatis/definition/pixe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8" name="Google Shape;138;p17"/>
          <p:cNvSpPr txBox="1">
            <a:spLocks noGrp="1"/>
          </p:cNvSpPr>
          <p:nvPr>
            <p:ph type="ctrTitle"/>
          </p:nvPr>
        </p:nvSpPr>
        <p:spPr>
          <a:xfrm>
            <a:off x="501484" y="1087787"/>
            <a:ext cx="8347094" cy="95503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US" sz="2800" dirty="0"/>
              <a:t>Foliar Diseases Detection Using Machine Learning and Deep Learning</a:t>
            </a:r>
            <a:endParaRPr sz="2800" dirty="0"/>
          </a:p>
        </p:txBody>
      </p:sp>
      <p:sp>
        <p:nvSpPr>
          <p:cNvPr id="140" name="Google Shape;140;p17"/>
          <p:cNvSpPr txBox="1">
            <a:spLocks noGrp="1"/>
          </p:cNvSpPr>
          <p:nvPr>
            <p:ph type="subTitle" idx="1"/>
          </p:nvPr>
        </p:nvSpPr>
        <p:spPr>
          <a:xfrm>
            <a:off x="716077" y="3717072"/>
            <a:ext cx="2823219" cy="82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US" dirty="0"/>
              <a:t>Prof. Shalini Kapoor Mam</a:t>
            </a:r>
            <a:endParaRPr dirty="0"/>
          </a:p>
        </p:txBody>
      </p:sp>
      <p:sp>
        <p:nvSpPr>
          <p:cNvPr id="141" name="Google Shape;141;p17"/>
          <p:cNvSpPr txBox="1">
            <a:spLocks noGrp="1"/>
          </p:cNvSpPr>
          <p:nvPr>
            <p:ph type="subTitle" idx="1"/>
          </p:nvPr>
        </p:nvSpPr>
        <p:spPr>
          <a:xfrm>
            <a:off x="609599" y="2055010"/>
            <a:ext cx="3778453" cy="233411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600"/>
              <a:buNone/>
            </a:pPr>
            <a:r>
              <a:rPr lang="en" b="1" dirty="0"/>
              <a:t>GROUP MEMBERS :-</a:t>
            </a:r>
          </a:p>
          <a:p>
            <a:pPr marL="0" lvl="0" indent="0" algn="l" rtl="0">
              <a:lnSpc>
                <a:spcPct val="100000"/>
              </a:lnSpc>
              <a:spcBef>
                <a:spcPts val="0"/>
              </a:spcBef>
              <a:spcAft>
                <a:spcPts val="0"/>
              </a:spcAft>
              <a:buSzPts val="1600"/>
              <a:buNone/>
            </a:pPr>
            <a:r>
              <a:rPr lang="en" dirty="0"/>
              <a:t>UMANG PRATAP SINGH</a:t>
            </a:r>
          </a:p>
          <a:p>
            <a:pPr marL="0" lvl="0" indent="0" algn="l" rtl="0">
              <a:lnSpc>
                <a:spcPct val="100000"/>
              </a:lnSpc>
              <a:spcBef>
                <a:spcPts val="0"/>
              </a:spcBef>
              <a:spcAft>
                <a:spcPts val="0"/>
              </a:spcAft>
              <a:buSzPts val="1600"/>
              <a:buNone/>
            </a:pPr>
            <a:r>
              <a:rPr lang="en" dirty="0"/>
              <a:t>TUSHAR KUNDOO</a:t>
            </a:r>
          </a:p>
          <a:p>
            <a:pPr marL="0" lvl="0" indent="0" algn="l" rtl="0">
              <a:lnSpc>
                <a:spcPct val="100000"/>
              </a:lnSpc>
              <a:spcBef>
                <a:spcPts val="0"/>
              </a:spcBef>
              <a:spcAft>
                <a:spcPts val="0"/>
              </a:spcAft>
              <a:buSzPts val="1600"/>
              <a:buNone/>
            </a:pPr>
            <a:r>
              <a:rPr lang="en" dirty="0"/>
              <a:t>SAURABH MANDAL </a:t>
            </a:r>
          </a:p>
          <a:p>
            <a:pPr marL="0" lvl="0" indent="0" algn="l" rtl="0">
              <a:lnSpc>
                <a:spcPct val="100000"/>
              </a:lnSpc>
              <a:spcBef>
                <a:spcPts val="0"/>
              </a:spcBef>
              <a:spcAft>
                <a:spcPts val="0"/>
              </a:spcAft>
              <a:buSzPts val="1600"/>
              <a:buNone/>
            </a:pPr>
            <a:endParaRPr sz="1400" dirty="0"/>
          </a:p>
        </p:txBody>
      </p:sp>
      <p:sp>
        <p:nvSpPr>
          <p:cNvPr id="142" name="Google Shape;142;p17"/>
          <p:cNvSpPr txBox="1"/>
          <p:nvPr/>
        </p:nvSpPr>
        <p:spPr>
          <a:xfrm>
            <a:off x="2046864" y="187065"/>
            <a:ext cx="6450960" cy="62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2800" b="0" i="0" u="none" strike="noStrike" cap="none" dirty="0">
                <a:solidFill>
                  <a:schemeClr val="dk2"/>
                </a:solidFill>
                <a:latin typeface="Raleway"/>
                <a:ea typeface="Raleway"/>
                <a:cs typeface="Raleway"/>
                <a:sym typeface="Raleway"/>
              </a:rPr>
              <a:t>KIET</a:t>
            </a:r>
            <a:r>
              <a:rPr lang="en" sz="3000" b="0" i="0" u="none" strike="noStrike" cap="none" dirty="0">
                <a:solidFill>
                  <a:schemeClr val="dk2"/>
                </a:solidFill>
                <a:latin typeface="Raleway"/>
                <a:ea typeface="Raleway"/>
                <a:cs typeface="Raleway"/>
                <a:sym typeface="Raleway"/>
              </a:rPr>
              <a:t> </a:t>
            </a:r>
            <a:r>
              <a:rPr lang="en" sz="2800" dirty="0" smtClean="0">
                <a:solidFill>
                  <a:schemeClr val="dk2"/>
                </a:solidFill>
                <a:latin typeface="Raleway"/>
                <a:ea typeface="Raleway"/>
                <a:cs typeface="Raleway"/>
                <a:sym typeface="Raleway"/>
              </a:rPr>
              <a:t>GROUP OF INSTITUTIONS</a:t>
            </a:r>
            <a:endParaRPr lang="en" sz="3000" dirty="0">
              <a:solidFill>
                <a:schemeClr val="dk2"/>
              </a:solidFill>
              <a:latin typeface="Raleway"/>
              <a:ea typeface="Raleway"/>
              <a:cs typeface="Raleway"/>
            </a:endParaRPr>
          </a:p>
        </p:txBody>
      </p:sp>
      <p:sp>
        <p:nvSpPr>
          <p:cNvPr id="143" name="Google Shape;143;p17"/>
          <p:cNvSpPr txBox="1"/>
          <p:nvPr/>
        </p:nvSpPr>
        <p:spPr>
          <a:xfrm>
            <a:off x="581964" y="3319100"/>
            <a:ext cx="6343091" cy="1380916"/>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 sz="2100" b="0" i="0" u="none" strike="noStrike" cap="none" dirty="0">
                <a:solidFill>
                  <a:schemeClr val="dk2"/>
                </a:solidFill>
                <a:latin typeface="Raleway"/>
                <a:ea typeface="Raleway"/>
                <a:cs typeface="Raleway"/>
                <a:sym typeface="Raleway"/>
              </a:rPr>
              <a:t>Under the Guidance of</a:t>
            </a:r>
            <a:endParaRPr sz="5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874" y="276234"/>
            <a:ext cx="7688700" cy="535200"/>
          </a:xfrm>
        </p:spPr>
        <p:txBody>
          <a:bodyPr/>
          <a:lstStyle/>
          <a:p>
            <a:r>
              <a:rPr lang="en-US" dirty="0" err="1" smtClean="0"/>
              <a:t>Thinkter</a:t>
            </a:r>
            <a:r>
              <a:rPr lang="en-US" dirty="0" smtClean="0"/>
              <a:t> </a:t>
            </a:r>
            <a:r>
              <a:rPr lang="en-US" dirty="0" err="1" smtClean="0"/>
              <a:t>Filedialog</a:t>
            </a:r>
            <a:endParaRPr lang="en-US" dirty="0"/>
          </a:p>
        </p:txBody>
      </p:sp>
      <p:sp>
        <p:nvSpPr>
          <p:cNvPr id="3" name="Text Placeholder 2"/>
          <p:cNvSpPr>
            <a:spLocks noGrp="1"/>
          </p:cNvSpPr>
          <p:nvPr>
            <p:ph type="body" idx="1"/>
          </p:nvPr>
        </p:nvSpPr>
        <p:spPr>
          <a:xfrm>
            <a:off x="729450" y="1371600"/>
            <a:ext cx="7688700" cy="2968375"/>
          </a:xfrm>
        </p:spPr>
        <p:txBody>
          <a:bodyPr/>
          <a:lstStyle/>
          <a:p>
            <a:r>
              <a:rPr lang="en-US" dirty="0" smtClean="0"/>
              <a:t>Python </a:t>
            </a:r>
            <a:r>
              <a:rPr lang="en-US" dirty="0" err="1" smtClean="0"/>
              <a:t>Tkinter</a:t>
            </a:r>
            <a:r>
              <a:rPr lang="en-US" dirty="0" smtClean="0"/>
              <a:t> (and TK) offer a set of dialogs that you can use when working with files. By using these you don’t have to design standard dialogs your self. Example dialogs include an open file dialog, a save file dialog and many others. Besides file dialogs there are other standard dialogs, but in this article we will focus on file dialogs.</a:t>
            </a:r>
          </a:p>
          <a:p>
            <a:r>
              <a:rPr lang="en-US" dirty="0" smtClean="0"/>
              <a:t>File dialogs help you open, save files or directories. This is the type of dialog you get when you click </a:t>
            </a:r>
            <a:r>
              <a:rPr lang="en-US" dirty="0" err="1" smtClean="0"/>
              <a:t>file,open</a:t>
            </a:r>
            <a:r>
              <a:rPr lang="en-US" dirty="0" smtClean="0"/>
              <a:t>. This dialog comes out of the module, there’s no need to write all the code manually.</a:t>
            </a:r>
          </a:p>
          <a:p>
            <a:r>
              <a:rPr lang="en-US" dirty="0" err="1" smtClean="0"/>
              <a:t>Tkinter</a:t>
            </a:r>
            <a:r>
              <a:rPr lang="en-US" dirty="0" smtClean="0"/>
              <a:t> does not have a native looking file dialog, instead it has the customer </a:t>
            </a:r>
            <a:r>
              <a:rPr lang="en-US" dirty="0" err="1" smtClean="0"/>
              <a:t>tk</a:t>
            </a:r>
            <a:r>
              <a:rPr lang="en-US" dirty="0" smtClean="0"/>
              <a:t> style. You can see these below.</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5066" y="331098"/>
            <a:ext cx="7688700" cy="535200"/>
          </a:xfrm>
        </p:spPr>
        <p:txBody>
          <a:bodyPr/>
          <a:lstStyle/>
          <a:p>
            <a:r>
              <a:rPr lang="en-US" dirty="0" smtClean="0"/>
              <a:t>CV2</a:t>
            </a:r>
            <a:endParaRPr lang="en-US" dirty="0"/>
          </a:p>
        </p:txBody>
      </p:sp>
      <p:sp>
        <p:nvSpPr>
          <p:cNvPr id="3" name="Text Placeholder 2"/>
          <p:cNvSpPr>
            <a:spLocks noGrp="1"/>
          </p:cNvSpPr>
          <p:nvPr>
            <p:ph type="body" idx="1"/>
          </p:nvPr>
        </p:nvSpPr>
        <p:spPr>
          <a:xfrm>
            <a:off x="729450" y="1304544"/>
            <a:ext cx="7688700" cy="3035431"/>
          </a:xfrm>
        </p:spPr>
        <p:txBody>
          <a:bodyPr/>
          <a:lstStyle/>
          <a:p>
            <a:pPr fontAlgn="base"/>
            <a:r>
              <a:rPr lang="en-US" b="1" dirty="0" err="1" smtClean="0"/>
              <a:t>OpenCV</a:t>
            </a:r>
            <a:r>
              <a:rPr lang="en-US" b="1" dirty="0" smtClean="0"/>
              <a:t>-Python</a:t>
            </a:r>
            <a:r>
              <a:rPr lang="en-US" dirty="0" smtClean="0"/>
              <a:t> is a library of Python bindings designed to solve computer vision problems.</a:t>
            </a:r>
            <a:br>
              <a:rPr lang="en-US" dirty="0" smtClean="0"/>
            </a:br>
            <a:r>
              <a:rPr lang="en-US" dirty="0" smtClean="0"/>
              <a:t>cv2.imread() method loads an image from the specified file. If the image cannot be read (because of missing file, improper permissions, unsupported or invalid format) then this method returns an empty matrix.</a:t>
            </a:r>
          </a:p>
          <a:p>
            <a:pPr fontAlgn="base"/>
            <a:r>
              <a:rPr lang="en-US" b="1" dirty="0" smtClean="0"/>
              <a:t>Syntax:</a:t>
            </a:r>
            <a:r>
              <a:rPr lang="en-US" dirty="0" smtClean="0"/>
              <a:t> cv2.imread(path, flag)</a:t>
            </a:r>
          </a:p>
          <a:p>
            <a:pPr fontAlgn="base"/>
            <a:r>
              <a:rPr lang="en-US" b="1" dirty="0" smtClean="0"/>
              <a:t>Parameters:</a:t>
            </a:r>
            <a:r>
              <a:rPr lang="en-US" dirty="0" smtClean="0"/>
              <a:t/>
            </a:r>
            <a:br>
              <a:rPr lang="en-US" dirty="0" smtClean="0"/>
            </a:br>
            <a:r>
              <a:rPr lang="en-US" b="1" dirty="0" smtClean="0"/>
              <a:t>path:</a:t>
            </a:r>
            <a:r>
              <a:rPr lang="en-US" dirty="0" smtClean="0"/>
              <a:t> A string representing the path of the image to be read.</a:t>
            </a:r>
            <a:br>
              <a:rPr lang="en-US" dirty="0" smtClean="0"/>
            </a:br>
            <a:r>
              <a:rPr lang="en-US" b="1" dirty="0" smtClean="0"/>
              <a:t>flag:</a:t>
            </a:r>
            <a:r>
              <a:rPr lang="en-US" dirty="0" smtClean="0"/>
              <a:t> It specifies the way in which image should be read. It’s default value is </a:t>
            </a:r>
            <a:r>
              <a:rPr lang="en-US" b="1" dirty="0" smtClean="0"/>
              <a:t>cv2.IMREAD_COLOR</a:t>
            </a:r>
            <a:endParaRPr lang="en-US" dirty="0" smtClean="0"/>
          </a:p>
          <a:p>
            <a:pPr fontAlgn="base"/>
            <a:r>
              <a:rPr lang="en-US" b="1" dirty="0" smtClean="0"/>
              <a:t>Return Value:</a:t>
            </a:r>
            <a:r>
              <a:rPr lang="en-US" dirty="0" smtClean="0"/>
              <a:t> This method returns an image that is loaded from the specified file.</a:t>
            </a:r>
            <a:endParaRPr lang="en-US" smtClean="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8"/>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dirty="0"/>
              <a:t>Scikit-learn</a:t>
            </a:r>
            <a:endParaRPr dirty="0"/>
          </a:p>
        </p:txBody>
      </p:sp>
      <p:sp>
        <p:nvSpPr>
          <p:cNvPr id="214" name="Google Shape;214;p28"/>
          <p:cNvSpPr txBox="1">
            <a:spLocks noGrp="1"/>
          </p:cNvSpPr>
          <p:nvPr>
            <p:ph type="body" idx="1"/>
          </p:nvPr>
        </p:nvSpPr>
        <p:spPr>
          <a:xfrm>
            <a:off x="729450" y="2078875"/>
            <a:ext cx="4897500" cy="226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600"/>
              </a:spcBef>
              <a:spcAft>
                <a:spcPts val="0"/>
              </a:spcAft>
              <a:buSzPts val="1300"/>
              <a:buNone/>
            </a:pPr>
            <a:r>
              <a:rPr lang="en-US" b="0" i="0" dirty="0">
                <a:solidFill>
                  <a:srgbClr val="000000"/>
                </a:solidFill>
                <a:effectLst/>
                <a:latin typeface="Arial" panose="020B0604020202020204" pitchFamily="34" charset="0"/>
              </a:rPr>
              <a:t>Scikit-learn (</a:t>
            </a:r>
            <a:r>
              <a:rPr lang="en-US" b="0" i="0" dirty="0" err="1">
                <a:solidFill>
                  <a:srgbClr val="000000"/>
                </a:solidFill>
                <a:effectLst/>
                <a:latin typeface="Arial" panose="020B0604020202020204" pitchFamily="34" charset="0"/>
              </a:rPr>
              <a:t>Sklearn</a:t>
            </a:r>
            <a:r>
              <a:rPr lang="en-US" b="0" i="0" dirty="0">
                <a:solidFill>
                  <a:srgbClr val="000000"/>
                </a:solidFill>
                <a:effectLst/>
                <a:latin typeface="Arial" panose="020B0604020202020204" pitchFamily="34" charset="0"/>
              </a:rPr>
              <a:t>) is the most useful and robust library for machine learning in Python. It provides a selection of efficient tools for machine learning and statistical modeling including classification, regression, clustering and dimensionality reduction via a consistence interface in Python. This library, which is largely written in Python, is built upon NumPy, SciPy and Matplotlib.</a:t>
            </a:r>
            <a:endParaRPr dirty="0"/>
          </a:p>
          <a:p>
            <a:pPr marL="0" lvl="0" indent="0" algn="l" rtl="0">
              <a:lnSpc>
                <a:spcPct val="115000"/>
              </a:lnSpc>
              <a:spcBef>
                <a:spcPts val="1600"/>
              </a:spcBef>
              <a:spcAft>
                <a:spcPts val="0"/>
              </a:spcAft>
              <a:buSzPts val="1300"/>
              <a:buNone/>
            </a:pPr>
            <a:endParaRPr dirty="0"/>
          </a:p>
          <a:p>
            <a:pPr marL="0" lvl="0" indent="0" algn="l" rtl="0">
              <a:lnSpc>
                <a:spcPct val="115000"/>
              </a:lnSpc>
              <a:spcBef>
                <a:spcPts val="1600"/>
              </a:spcBef>
              <a:spcAft>
                <a:spcPts val="0"/>
              </a:spcAft>
              <a:buSzPts val="1300"/>
              <a:buNone/>
            </a:pPr>
            <a:endParaRPr dirty="0"/>
          </a:p>
          <a:p>
            <a:pPr marL="0" lvl="0" indent="0" algn="l" rtl="0">
              <a:lnSpc>
                <a:spcPct val="115000"/>
              </a:lnSpc>
              <a:spcBef>
                <a:spcPts val="1600"/>
              </a:spcBef>
              <a:spcAft>
                <a:spcPts val="1600"/>
              </a:spcAft>
              <a:buSzPts val="1300"/>
              <a:buNone/>
            </a:pPr>
            <a:endParaRPr dirty="0"/>
          </a:p>
        </p:txBody>
      </p:sp>
      <p:pic>
        <p:nvPicPr>
          <p:cNvPr id="2" name="Picture 1">
            <a:extLst>
              <a:ext uri="{FF2B5EF4-FFF2-40B4-BE49-F238E27FC236}">
                <a16:creationId xmlns="" xmlns:a16="http://schemas.microsoft.com/office/drawing/2014/main" id="{0DE3B230-E7F0-49DD-B0EB-A5B8C7454967}"/>
              </a:ext>
            </a:extLst>
          </p:cNvPr>
          <p:cNvPicPr>
            <a:picLocks noChangeAspect="1"/>
          </p:cNvPicPr>
          <p:nvPr/>
        </p:nvPicPr>
        <p:blipFill>
          <a:blip r:embed="rId3"/>
          <a:stretch>
            <a:fillRect/>
          </a:stretch>
        </p:blipFill>
        <p:spPr>
          <a:xfrm>
            <a:off x="5626950" y="2300360"/>
            <a:ext cx="3277753" cy="181812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4"/>
          <p:cNvSpPr txBox="1">
            <a:spLocks noGrp="1"/>
          </p:cNvSpPr>
          <p:nvPr>
            <p:ph type="title"/>
          </p:nvPr>
        </p:nvSpPr>
        <p:spPr>
          <a:xfrm>
            <a:off x="104932" y="1326146"/>
            <a:ext cx="7683632"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dirty="0"/>
              <a:t>Different Datasets From Kaggle</a:t>
            </a:r>
            <a:endParaRPr dirty="0"/>
          </a:p>
        </p:txBody>
      </p:sp>
      <p:sp>
        <p:nvSpPr>
          <p:cNvPr id="186" name="Google Shape;186;p24"/>
          <p:cNvSpPr txBox="1">
            <a:spLocks noGrp="1"/>
          </p:cNvSpPr>
          <p:nvPr>
            <p:ph type="body" idx="1"/>
          </p:nvPr>
        </p:nvSpPr>
        <p:spPr>
          <a:xfrm>
            <a:off x="-5068" y="2078875"/>
            <a:ext cx="5470800" cy="2261100"/>
          </a:xfrm>
          <a:prstGeom prst="rect">
            <a:avLst/>
          </a:prstGeom>
          <a:noFill/>
          <a:ln>
            <a:noFill/>
          </a:ln>
        </p:spPr>
        <p:txBody>
          <a:bodyPr spcFirstLastPara="1" wrap="square" lIns="91425" tIns="91425" rIns="91425" bIns="91425" anchor="t" anchorCtr="0">
            <a:noAutofit/>
          </a:bodyPr>
          <a:lstStyle/>
          <a:p>
            <a:pPr marL="146050" indent="0" algn="l">
              <a:buNone/>
            </a:pPr>
            <a:r>
              <a:rPr lang="en-US" dirty="0">
                <a:latin typeface="Open Sans"/>
              </a:rPr>
              <a:t>1.</a:t>
            </a:r>
            <a:r>
              <a:rPr lang="en-US" b="0" i="0" dirty="0">
                <a:effectLst/>
                <a:latin typeface="Open Sans"/>
              </a:rPr>
              <a:t>A dataset, or data set, is simply a collection of data.</a:t>
            </a:r>
          </a:p>
          <a:p>
            <a:pPr marL="146050" indent="0" algn="l">
              <a:buNone/>
            </a:pPr>
            <a:r>
              <a:rPr lang="en-US" dirty="0">
                <a:latin typeface="Open Sans"/>
              </a:rPr>
              <a:t>2. </a:t>
            </a:r>
            <a:r>
              <a:rPr lang="en-US" b="0" i="0" dirty="0">
                <a:effectLst/>
                <a:latin typeface="Open Sans"/>
              </a:rPr>
              <a:t>The simplest and most common format for datasets you’ll find    online is a spreadsheet or CSV format — a single file organized as a table of rows and columns. But some datasets will be stored in other formats, and they don’t have to be just one file. Sometimes a dataset may be a zip file or folder containing multiple data tables with related data.</a:t>
            </a:r>
          </a:p>
          <a:p>
            <a:pPr marL="0" lvl="0" indent="0" algn="l" rtl="0">
              <a:lnSpc>
                <a:spcPct val="115000"/>
              </a:lnSpc>
              <a:spcBef>
                <a:spcPts val="1600"/>
              </a:spcBef>
              <a:spcAft>
                <a:spcPts val="0"/>
              </a:spcAft>
              <a:buSzPts val="1300"/>
              <a:buNone/>
            </a:pPr>
            <a:endParaRPr dirty="0"/>
          </a:p>
          <a:p>
            <a:pPr marL="0" lvl="0" indent="0" algn="l" rtl="0">
              <a:lnSpc>
                <a:spcPct val="115000"/>
              </a:lnSpc>
              <a:spcBef>
                <a:spcPts val="1600"/>
              </a:spcBef>
              <a:spcAft>
                <a:spcPts val="1600"/>
              </a:spcAft>
              <a:buSzPts val="1300"/>
              <a:buNone/>
            </a:pPr>
            <a:endParaRPr dirty="0"/>
          </a:p>
        </p:txBody>
      </p:sp>
      <p:pic>
        <p:nvPicPr>
          <p:cNvPr id="3" name="Picture 2">
            <a:extLst>
              <a:ext uri="{FF2B5EF4-FFF2-40B4-BE49-F238E27FC236}">
                <a16:creationId xmlns="" xmlns:a16="http://schemas.microsoft.com/office/drawing/2014/main" id="{EB9995CC-8A4F-4906-9CE9-8DA35B1129FD}"/>
              </a:ext>
            </a:extLst>
          </p:cNvPr>
          <p:cNvPicPr>
            <a:picLocks noChangeAspect="1"/>
          </p:cNvPicPr>
          <p:nvPr/>
        </p:nvPicPr>
        <p:blipFill>
          <a:blip r:embed="rId3"/>
          <a:stretch>
            <a:fillRect/>
          </a:stretch>
        </p:blipFill>
        <p:spPr>
          <a:xfrm>
            <a:off x="5366478" y="1961147"/>
            <a:ext cx="3522687" cy="264201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37BFA8-5193-4BE9-8E8B-8052BAFEF899}"/>
              </a:ext>
            </a:extLst>
          </p:cNvPr>
          <p:cNvSpPr>
            <a:spLocks noGrp="1"/>
          </p:cNvSpPr>
          <p:nvPr>
            <p:ph type="title"/>
          </p:nvPr>
        </p:nvSpPr>
        <p:spPr>
          <a:xfrm>
            <a:off x="119850" y="127320"/>
            <a:ext cx="6304313" cy="367133"/>
          </a:xfrm>
        </p:spPr>
        <p:txBody>
          <a:bodyPr/>
          <a:lstStyle/>
          <a:p>
            <a:r>
              <a:rPr lang="en-US" sz="1800" dirty="0">
                <a:solidFill>
                  <a:schemeClr val="bg2"/>
                </a:solidFill>
              </a:rPr>
              <a:t>Examples from Dataset</a:t>
            </a:r>
            <a:endParaRPr lang="en-IN" sz="1800" dirty="0">
              <a:solidFill>
                <a:schemeClr val="bg2"/>
              </a:solidFill>
            </a:endParaRPr>
          </a:p>
        </p:txBody>
      </p:sp>
      <p:pic>
        <p:nvPicPr>
          <p:cNvPr id="4" name="Picture 3">
            <a:extLst>
              <a:ext uri="{FF2B5EF4-FFF2-40B4-BE49-F238E27FC236}">
                <a16:creationId xmlns="" xmlns:a16="http://schemas.microsoft.com/office/drawing/2014/main" id="{8774EB16-9532-83AB-72EC-81ECFF0E423E}"/>
              </a:ext>
            </a:extLst>
          </p:cNvPr>
          <p:cNvPicPr>
            <a:picLocks noChangeAspect="1"/>
          </p:cNvPicPr>
          <p:nvPr/>
        </p:nvPicPr>
        <p:blipFill>
          <a:blip r:embed="rId2"/>
          <a:stretch>
            <a:fillRect/>
          </a:stretch>
        </p:blipFill>
        <p:spPr>
          <a:xfrm>
            <a:off x="119850" y="582507"/>
            <a:ext cx="8458003" cy="4520353"/>
          </a:xfrm>
          <a:prstGeom prst="rect">
            <a:avLst/>
          </a:prstGeom>
        </p:spPr>
      </p:pic>
    </p:spTree>
    <p:extLst>
      <p:ext uri="{BB962C8B-B14F-4D97-AF65-F5344CB8AC3E}">
        <p14:creationId xmlns="" xmlns:p14="http://schemas.microsoft.com/office/powerpoint/2010/main" val="2390264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6328D59-2828-48CD-94F5-058D8C60F6A7}"/>
              </a:ext>
            </a:extLst>
          </p:cNvPr>
          <p:cNvSpPr>
            <a:spLocks noGrp="1"/>
          </p:cNvSpPr>
          <p:nvPr>
            <p:ph type="title"/>
          </p:nvPr>
        </p:nvSpPr>
        <p:spPr>
          <a:xfrm>
            <a:off x="133397" y="62610"/>
            <a:ext cx="5027883" cy="601177"/>
          </a:xfrm>
        </p:spPr>
        <p:txBody>
          <a:bodyPr/>
          <a:lstStyle/>
          <a:p>
            <a:r>
              <a:rPr lang="en-US" sz="2000" dirty="0">
                <a:solidFill>
                  <a:schemeClr val="bg2"/>
                </a:solidFill>
              </a:rPr>
              <a:t>CSV DATASET</a:t>
            </a:r>
            <a:endParaRPr lang="en-IN" sz="2000" dirty="0">
              <a:solidFill>
                <a:schemeClr val="bg2"/>
              </a:solidFill>
            </a:endParaRPr>
          </a:p>
        </p:txBody>
      </p:sp>
      <p:pic>
        <p:nvPicPr>
          <p:cNvPr id="4" name="Picture 3">
            <a:extLst>
              <a:ext uri="{FF2B5EF4-FFF2-40B4-BE49-F238E27FC236}">
                <a16:creationId xmlns="" xmlns:a16="http://schemas.microsoft.com/office/drawing/2014/main" id="{8906F0FB-DDEA-DCE5-FE82-D748AE72454E}"/>
              </a:ext>
            </a:extLst>
          </p:cNvPr>
          <p:cNvPicPr>
            <a:picLocks noChangeAspect="1"/>
          </p:cNvPicPr>
          <p:nvPr/>
        </p:nvPicPr>
        <p:blipFill>
          <a:blip r:embed="rId2"/>
          <a:stretch>
            <a:fillRect/>
          </a:stretch>
        </p:blipFill>
        <p:spPr>
          <a:xfrm>
            <a:off x="133397" y="873760"/>
            <a:ext cx="8598561" cy="4124961"/>
          </a:xfrm>
          <a:prstGeom prst="rect">
            <a:avLst/>
          </a:prstGeom>
        </p:spPr>
      </p:pic>
    </p:spTree>
    <p:extLst>
      <p:ext uri="{BB962C8B-B14F-4D97-AF65-F5344CB8AC3E}">
        <p14:creationId xmlns="" xmlns:p14="http://schemas.microsoft.com/office/powerpoint/2010/main" val="1031564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B3ED47-6F21-B8A7-72E1-73BD0B843419}"/>
              </a:ext>
            </a:extLst>
          </p:cNvPr>
          <p:cNvSpPr>
            <a:spLocks noGrp="1"/>
          </p:cNvSpPr>
          <p:nvPr>
            <p:ph type="title"/>
          </p:nvPr>
        </p:nvSpPr>
        <p:spPr>
          <a:xfrm>
            <a:off x="133397" y="137116"/>
            <a:ext cx="7688400" cy="1518600"/>
          </a:xfrm>
        </p:spPr>
        <p:txBody>
          <a:bodyPr/>
          <a:lstStyle/>
          <a:p>
            <a:r>
              <a:rPr lang="en-US" dirty="0">
                <a:solidFill>
                  <a:schemeClr val="bg2"/>
                </a:solidFill>
              </a:rPr>
              <a:t>Training data distribution</a:t>
            </a:r>
            <a:br>
              <a:rPr lang="en-US" dirty="0">
                <a:solidFill>
                  <a:schemeClr val="bg2"/>
                </a:solidFill>
              </a:rPr>
            </a:br>
            <a:r>
              <a:rPr lang="en-US" sz="1600" dirty="0">
                <a:solidFill>
                  <a:schemeClr val="bg1"/>
                </a:solidFill>
              </a:rPr>
              <a:t>Our model try to classify that the leaf falls one of the given category of the dataset includes </a:t>
            </a:r>
            <a:r>
              <a:rPr lang="en-US" sz="1600" dirty="0" err="1">
                <a:solidFill>
                  <a:schemeClr val="bg1"/>
                </a:solidFill>
              </a:rPr>
              <a:t>Rust,Scab,Healthy,Multiple</a:t>
            </a:r>
            <a:r>
              <a:rPr lang="en-US" sz="1600" dirty="0">
                <a:solidFill>
                  <a:schemeClr val="bg1"/>
                </a:solidFill>
              </a:rPr>
              <a:t> Diseases.</a:t>
            </a:r>
            <a:endParaRPr lang="en-IN" sz="1600" dirty="0">
              <a:solidFill>
                <a:schemeClr val="bg1"/>
              </a:solidFill>
            </a:endParaRPr>
          </a:p>
        </p:txBody>
      </p:sp>
      <p:pic>
        <p:nvPicPr>
          <p:cNvPr id="4" name="Picture 3">
            <a:extLst>
              <a:ext uri="{FF2B5EF4-FFF2-40B4-BE49-F238E27FC236}">
                <a16:creationId xmlns="" xmlns:a16="http://schemas.microsoft.com/office/drawing/2014/main" id="{8DB39E14-D160-1ACF-C991-E3F9DB25237A}"/>
              </a:ext>
            </a:extLst>
          </p:cNvPr>
          <p:cNvPicPr>
            <a:picLocks noChangeAspect="1"/>
          </p:cNvPicPr>
          <p:nvPr/>
        </p:nvPicPr>
        <p:blipFill>
          <a:blip r:embed="rId2"/>
          <a:stretch>
            <a:fillRect/>
          </a:stretch>
        </p:blipFill>
        <p:spPr>
          <a:xfrm>
            <a:off x="609600" y="1892010"/>
            <a:ext cx="5208693" cy="3114374"/>
          </a:xfrm>
          <a:prstGeom prst="rect">
            <a:avLst/>
          </a:prstGeom>
        </p:spPr>
      </p:pic>
    </p:spTree>
    <p:extLst>
      <p:ext uri="{BB962C8B-B14F-4D97-AF65-F5344CB8AC3E}">
        <p14:creationId xmlns="" xmlns:p14="http://schemas.microsoft.com/office/powerpoint/2010/main" val="1517081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B657E4-D59B-9840-A195-7295FEE7FCFC}"/>
              </a:ext>
            </a:extLst>
          </p:cNvPr>
          <p:cNvSpPr>
            <a:spLocks noGrp="1"/>
          </p:cNvSpPr>
          <p:nvPr>
            <p:ph type="title"/>
          </p:nvPr>
        </p:nvSpPr>
        <p:spPr>
          <a:xfrm>
            <a:off x="174037" y="177757"/>
            <a:ext cx="7513696" cy="845016"/>
          </a:xfrm>
        </p:spPr>
        <p:txBody>
          <a:bodyPr/>
          <a:lstStyle/>
          <a:p>
            <a:r>
              <a:rPr lang="en-US" dirty="0">
                <a:solidFill>
                  <a:schemeClr val="bg2"/>
                </a:solidFill>
              </a:rPr>
              <a:t>Examples of code Snippets</a:t>
            </a:r>
            <a:endParaRPr lang="en-IN" dirty="0">
              <a:solidFill>
                <a:schemeClr val="bg2"/>
              </a:solidFill>
            </a:endParaRPr>
          </a:p>
        </p:txBody>
      </p:sp>
      <p:pic>
        <p:nvPicPr>
          <p:cNvPr id="5" name="Picture 4" descr="Screenshot (5).png"/>
          <p:cNvPicPr>
            <a:picLocks noChangeAspect="1"/>
          </p:cNvPicPr>
          <p:nvPr/>
        </p:nvPicPr>
        <p:blipFill>
          <a:blip r:embed="rId2"/>
          <a:stretch>
            <a:fillRect/>
          </a:stretch>
        </p:blipFill>
        <p:spPr>
          <a:xfrm>
            <a:off x="269715" y="907822"/>
            <a:ext cx="7841474" cy="4058884"/>
          </a:xfrm>
          <a:prstGeom prst="rect">
            <a:avLst/>
          </a:prstGeom>
        </p:spPr>
      </p:pic>
    </p:spTree>
    <p:extLst>
      <p:ext uri="{BB962C8B-B14F-4D97-AF65-F5344CB8AC3E}">
        <p14:creationId xmlns="" xmlns:p14="http://schemas.microsoft.com/office/powerpoint/2010/main" val="3062728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DE922D-AAE9-4EE1-87BB-E5757DD297D3}"/>
              </a:ext>
            </a:extLst>
          </p:cNvPr>
          <p:cNvSpPr>
            <a:spLocks noGrp="1"/>
          </p:cNvSpPr>
          <p:nvPr>
            <p:ph type="title"/>
          </p:nvPr>
        </p:nvSpPr>
        <p:spPr>
          <a:xfrm>
            <a:off x="473418" y="0"/>
            <a:ext cx="7688400" cy="1518600"/>
          </a:xfrm>
        </p:spPr>
        <p:txBody>
          <a:bodyPr/>
          <a:lstStyle/>
          <a:p>
            <a:r>
              <a:rPr lang="en-IN" sz="1200" dirty="0"/>
              <a:t/>
            </a:r>
            <a:br>
              <a:rPr lang="en-IN" sz="1200" dirty="0"/>
            </a:br>
            <a:r>
              <a:rPr lang="en-IN" sz="1200" dirty="0"/>
              <a:t/>
            </a:r>
            <a:br>
              <a:rPr lang="en-IN" sz="1200" dirty="0"/>
            </a:br>
            <a:endParaRPr lang="en-IN" sz="2000" dirty="0"/>
          </a:p>
        </p:txBody>
      </p:sp>
      <p:pic>
        <p:nvPicPr>
          <p:cNvPr id="5" name="Picture 4" descr="Screenshot (6).png"/>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 xmlns:p14="http://schemas.microsoft.com/office/powerpoint/2010/main" val="31126041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43B978-4E9F-42D3-BD30-8A91BF76187B}"/>
              </a:ext>
            </a:extLst>
          </p:cNvPr>
          <p:cNvSpPr>
            <a:spLocks noGrp="1"/>
          </p:cNvSpPr>
          <p:nvPr>
            <p:ph type="title"/>
          </p:nvPr>
        </p:nvSpPr>
        <p:spPr>
          <a:xfrm>
            <a:off x="208957" y="91526"/>
            <a:ext cx="7688400" cy="1518600"/>
          </a:xfrm>
        </p:spPr>
        <p:txBody>
          <a:bodyPr/>
          <a:lstStyle/>
          <a:p>
            <a:endParaRPr lang="en-IN" sz="2000" dirty="0"/>
          </a:p>
        </p:txBody>
      </p:sp>
      <p:pic>
        <p:nvPicPr>
          <p:cNvPr id="6" name="Picture 5" descr="Screenshot (7).png"/>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 xmlns:p14="http://schemas.microsoft.com/office/powerpoint/2010/main" val="3023424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29450" y="1322450"/>
            <a:ext cx="28599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3200" dirty="0"/>
              <a:t>Outline</a:t>
            </a:r>
            <a:endParaRPr sz="3200"/>
          </a:p>
        </p:txBody>
      </p:sp>
      <p:sp>
        <p:nvSpPr>
          <p:cNvPr id="149" name="Google Shape;149;p18"/>
          <p:cNvSpPr txBox="1">
            <a:spLocks noGrp="1"/>
          </p:cNvSpPr>
          <p:nvPr>
            <p:ph type="subTitle" idx="4294967295"/>
          </p:nvPr>
        </p:nvSpPr>
        <p:spPr>
          <a:xfrm>
            <a:off x="4542975" y="1376352"/>
            <a:ext cx="4080000" cy="3252900"/>
          </a:xfrm>
          <a:prstGeom prst="rect">
            <a:avLst/>
          </a:prstGeom>
          <a:noFill/>
          <a:ln>
            <a:noFill/>
          </a:ln>
        </p:spPr>
        <p:txBody>
          <a:bodyPr spcFirstLastPara="1" wrap="square" lIns="91425" tIns="91425" rIns="91425" bIns="91425" anchor="t" anchorCtr="0">
            <a:noAutofit/>
          </a:bodyPr>
          <a:lstStyle/>
          <a:p>
            <a:pPr marL="457200" marR="0" lvl="0" indent="-438150" algn="l" rtl="0">
              <a:lnSpc>
                <a:spcPct val="115000"/>
              </a:lnSpc>
              <a:spcBef>
                <a:spcPts val="0"/>
              </a:spcBef>
              <a:spcAft>
                <a:spcPts val="0"/>
              </a:spcAft>
              <a:buClr>
                <a:srgbClr val="FFFFFF"/>
              </a:buClr>
              <a:buSzPts val="3300"/>
              <a:buFont typeface="Lato"/>
              <a:buChar char="●"/>
            </a:pPr>
            <a:r>
              <a:rPr lang="en" sz="2400" b="0" i="1" u="none" strike="noStrike" cap="none" dirty="0">
                <a:solidFill>
                  <a:srgbClr val="FFFFFF"/>
                </a:solidFill>
                <a:latin typeface="Georgia" panose="02040502050405020303" pitchFamily="18" charset="0"/>
                <a:sym typeface="Lato"/>
              </a:rPr>
              <a:t>About the project</a:t>
            </a:r>
            <a:endParaRPr sz="2400" b="0" i="1" u="none" strike="noStrike" cap="none" dirty="0">
              <a:solidFill>
                <a:srgbClr val="FFFFFF"/>
              </a:solidFill>
              <a:latin typeface="Georgia" panose="02040502050405020303" pitchFamily="18" charset="0"/>
              <a:sym typeface="Lato"/>
            </a:endParaRPr>
          </a:p>
          <a:p>
            <a:pPr marL="457200" marR="0" lvl="0" indent="-438150" algn="l" rtl="0">
              <a:lnSpc>
                <a:spcPct val="115000"/>
              </a:lnSpc>
              <a:spcBef>
                <a:spcPts val="0"/>
              </a:spcBef>
              <a:spcAft>
                <a:spcPts val="0"/>
              </a:spcAft>
              <a:buClr>
                <a:srgbClr val="FFFFFF"/>
              </a:buClr>
              <a:buSzPts val="3300"/>
              <a:buFont typeface="Lato"/>
              <a:buChar char="●"/>
            </a:pPr>
            <a:r>
              <a:rPr lang="en" sz="2400" b="0" i="1" u="none" strike="noStrike" cap="none" dirty="0">
                <a:solidFill>
                  <a:srgbClr val="FFFFFF"/>
                </a:solidFill>
                <a:latin typeface="Georgia" panose="02040502050405020303" pitchFamily="18" charset="0"/>
                <a:sym typeface="Lato"/>
              </a:rPr>
              <a:t>Technology used</a:t>
            </a:r>
            <a:endParaRPr sz="2400" b="0" i="1" u="none" strike="noStrike" cap="none" dirty="0">
              <a:solidFill>
                <a:srgbClr val="FFFFFF"/>
              </a:solidFill>
              <a:latin typeface="Georgia" panose="02040502050405020303" pitchFamily="18" charset="0"/>
              <a:sym typeface="Lato"/>
            </a:endParaRPr>
          </a:p>
          <a:p>
            <a:pPr marL="457200" marR="0" lvl="0" indent="-438150" algn="l" rtl="0">
              <a:lnSpc>
                <a:spcPct val="115000"/>
              </a:lnSpc>
              <a:spcBef>
                <a:spcPts val="0"/>
              </a:spcBef>
              <a:spcAft>
                <a:spcPts val="0"/>
              </a:spcAft>
              <a:buClr>
                <a:srgbClr val="FFFFFF"/>
              </a:buClr>
              <a:buSzPts val="3300"/>
              <a:buFont typeface="Lato"/>
              <a:buChar char="●"/>
            </a:pPr>
            <a:r>
              <a:rPr lang="en" sz="2400" b="0" i="1" u="none" strike="noStrike" cap="none" dirty="0">
                <a:solidFill>
                  <a:srgbClr val="FFFFFF"/>
                </a:solidFill>
                <a:latin typeface="Georgia" panose="02040502050405020303" pitchFamily="18" charset="0"/>
                <a:sym typeface="Lato"/>
              </a:rPr>
              <a:t>Python Liab</a:t>
            </a:r>
            <a:r>
              <a:rPr lang="en" sz="2400" i="1" dirty="0">
                <a:solidFill>
                  <a:srgbClr val="FFFFFF"/>
                </a:solidFill>
                <a:latin typeface="Georgia" panose="02040502050405020303" pitchFamily="18" charset="0"/>
              </a:rPr>
              <a:t>raries</a:t>
            </a:r>
          </a:p>
          <a:p>
            <a:pPr marL="457200" marR="0" lvl="0" indent="-438150" algn="l" rtl="0">
              <a:lnSpc>
                <a:spcPct val="115000"/>
              </a:lnSpc>
              <a:spcBef>
                <a:spcPts val="0"/>
              </a:spcBef>
              <a:spcAft>
                <a:spcPts val="0"/>
              </a:spcAft>
              <a:buClr>
                <a:srgbClr val="FFFFFF"/>
              </a:buClr>
              <a:buSzPts val="3300"/>
              <a:buFont typeface="Lato"/>
              <a:buChar char="●"/>
            </a:pPr>
            <a:r>
              <a:rPr lang="en" sz="2400" i="1" dirty="0" smtClean="0">
                <a:solidFill>
                  <a:srgbClr val="FFFFFF"/>
                </a:solidFill>
                <a:latin typeface="Georgia" panose="02040502050405020303" pitchFamily="18" charset="0"/>
              </a:rPr>
              <a:t>Algorithms</a:t>
            </a:r>
          </a:p>
          <a:p>
            <a:pPr marL="457200" marR="0" lvl="0" indent="-438150" algn="l" rtl="0">
              <a:lnSpc>
                <a:spcPct val="115000"/>
              </a:lnSpc>
              <a:spcBef>
                <a:spcPts val="0"/>
              </a:spcBef>
              <a:spcAft>
                <a:spcPts val="0"/>
              </a:spcAft>
              <a:buClr>
                <a:srgbClr val="FFFFFF"/>
              </a:buClr>
              <a:buSzPts val="3300"/>
              <a:buFont typeface="Lato"/>
              <a:buChar char="●"/>
            </a:pPr>
            <a:r>
              <a:rPr lang="en" sz="2400" i="1" dirty="0" smtClean="0">
                <a:solidFill>
                  <a:srgbClr val="FFFFFF"/>
                </a:solidFill>
                <a:latin typeface="Georgia" panose="02040502050405020303" pitchFamily="18" charset="0"/>
              </a:rPr>
              <a:t>Result</a:t>
            </a:r>
          </a:p>
          <a:p>
            <a:pPr marL="457200" marR="0" lvl="0" indent="-438150" algn="l" rtl="0">
              <a:lnSpc>
                <a:spcPct val="115000"/>
              </a:lnSpc>
              <a:spcBef>
                <a:spcPts val="0"/>
              </a:spcBef>
              <a:spcAft>
                <a:spcPts val="0"/>
              </a:spcAft>
              <a:buClr>
                <a:srgbClr val="FFFFFF"/>
              </a:buClr>
              <a:buSzPts val="3300"/>
              <a:buFont typeface="Lato"/>
              <a:buChar char="●"/>
            </a:pPr>
            <a:r>
              <a:rPr lang="en" sz="2400" i="1" dirty="0" smtClean="0">
                <a:solidFill>
                  <a:srgbClr val="FFFFFF"/>
                </a:solidFill>
                <a:latin typeface="Georgia" panose="02040502050405020303" pitchFamily="18" charset="0"/>
              </a:rPr>
              <a:t>Future Scope</a:t>
            </a:r>
            <a:endParaRPr lang="en" sz="2400" dirty="0">
              <a:latin typeface="Georgia" panose="02040502050405020303"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786" y="188594"/>
            <a:ext cx="7688400" cy="707518"/>
          </a:xfrm>
        </p:spPr>
        <p:txBody>
          <a:bodyPr/>
          <a:lstStyle/>
          <a:p>
            <a:r>
              <a:rPr lang="en-US" dirty="0" smtClean="0"/>
              <a:t>Result</a:t>
            </a:r>
            <a:endParaRPr lang="en-US" dirty="0"/>
          </a:p>
        </p:txBody>
      </p:sp>
      <p:pic>
        <p:nvPicPr>
          <p:cNvPr id="3" name="Picture 2" descr="Screenshot (8).png"/>
          <p:cNvPicPr>
            <a:picLocks noChangeAspect="1"/>
          </p:cNvPicPr>
          <p:nvPr/>
        </p:nvPicPr>
        <p:blipFill>
          <a:blip r:embed="rId2"/>
          <a:stretch>
            <a:fillRect/>
          </a:stretch>
        </p:blipFill>
        <p:spPr>
          <a:xfrm>
            <a:off x="426720" y="896112"/>
            <a:ext cx="8132064" cy="409041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85216"/>
            <a:ext cx="7688400" cy="2255834"/>
          </a:xfrm>
        </p:spPr>
        <p:txBody>
          <a:bodyPr/>
          <a:lstStyle/>
          <a:p>
            <a:r>
              <a:rPr lang="en-US" sz="2800" dirty="0" smtClean="0">
                <a:solidFill>
                  <a:schemeClr val="bg2"/>
                </a:solidFill>
              </a:rPr>
              <a:t>Introduction to Result</a:t>
            </a:r>
            <a:r>
              <a:rPr lang="en-US" sz="1400" dirty="0" smtClean="0"/>
              <a:t/>
            </a:r>
            <a:br>
              <a:rPr lang="en-US" sz="1400" dirty="0" smtClean="0"/>
            </a:br>
            <a:r>
              <a:rPr lang="en-US" sz="1400" dirty="0" smtClean="0"/>
              <a:t/>
            </a:r>
            <a:br>
              <a:rPr lang="en-US" sz="1400" dirty="0" smtClean="0"/>
            </a:br>
            <a:r>
              <a:rPr lang="en-US" sz="1400" dirty="0" smtClean="0"/>
              <a:t>With the hope of increasing accuracy, the CNN (</a:t>
            </a:r>
            <a:r>
              <a:rPr lang="en-US" sz="1400" dirty="0" err="1" smtClean="0"/>
              <a:t>Alexnet</a:t>
            </a:r>
            <a:r>
              <a:rPr lang="en-US" sz="1400" dirty="0" smtClean="0"/>
              <a:t>) is being tested for the detection of leaf diseases. The database is split into two datasets, training and testing, using an 80/20 splitting ratio. CNN determines if a leaf is healthy or ill, and if so, it also forecasts the type of sickness. The CNN model was trained using a 10-epoch starting learning rate of 0.001. The </a:t>
            </a:r>
            <a:r>
              <a:rPr lang="en-US" sz="1400" dirty="0" err="1" smtClean="0"/>
              <a:t>activit</a:t>
            </a:r>
            <a:r>
              <a:rPr lang="en-US" sz="1400" dirty="0" smtClean="0"/>
              <a:t> of the CNN model on the testing dataset during training. Apple leaf confusion matrix illustration. 99% of the time, Apples leaves are accurate. Table 1 provides a summary of each plant's categorization accuracy. The total degree of accuracy is 97.71%. Examples of categorization made using </a:t>
            </a:r>
            <a:r>
              <a:rPr lang="en-US" sz="1400" dirty="0" err="1" smtClean="0"/>
              <a:t>convolutional</a:t>
            </a:r>
            <a:r>
              <a:rPr lang="en-US" sz="1400" dirty="0" smtClean="0"/>
              <a:t> neural networks on some randomly chosen photos from the testing dataset. The upper right corner of each image shows the accuracy percentage for the related plant leaves. By allowing for the early diagnosis of illnesses, this effort will help in the automatic identification of plant leaf disease and boost agricultural productivity. The accuracy of detecting tomato leaf disease may be improved by evaluating transfer learning and other CNN models.</a:t>
            </a:r>
            <a:br>
              <a:rPr lang="en-US" sz="1400" dirty="0" smtClean="0"/>
            </a:br>
            <a:endParaRPr lang="en-US" sz="1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7258" y="658368"/>
            <a:ext cx="7688400" cy="4322064"/>
          </a:xfrm>
        </p:spPr>
        <p:txBody>
          <a:bodyPr/>
          <a:lstStyle/>
          <a:p>
            <a:r>
              <a:rPr lang="en-US" sz="2800" dirty="0" smtClean="0">
                <a:solidFill>
                  <a:schemeClr val="bg2"/>
                </a:solidFill>
              </a:rPr>
              <a:t>Future Scope</a:t>
            </a:r>
            <a:br>
              <a:rPr lang="en-US" sz="2800" dirty="0" smtClean="0">
                <a:solidFill>
                  <a:schemeClr val="bg2"/>
                </a:solidFill>
              </a:rPr>
            </a:br>
            <a:r>
              <a:rPr lang="en-US" sz="2800" dirty="0" smtClean="0">
                <a:solidFill>
                  <a:schemeClr val="bg2"/>
                </a:solidFill>
              </a:rPr>
              <a:t/>
            </a:r>
            <a:br>
              <a:rPr lang="en-US" sz="2800" dirty="0" smtClean="0">
                <a:solidFill>
                  <a:schemeClr val="bg2"/>
                </a:solidFill>
              </a:rPr>
            </a:br>
            <a:r>
              <a:rPr lang="en-US" sz="1600" dirty="0" smtClean="0"/>
              <a:t>This project will be very helpful to farmers in rural </a:t>
            </a:r>
            <a:r>
              <a:rPr lang="en-US" sz="1600" dirty="0" err="1" smtClean="0"/>
              <a:t>areasand</a:t>
            </a:r>
            <a:r>
              <a:rPr lang="en-US" sz="1600" dirty="0" smtClean="0"/>
              <a:t> also will help them in saving their yields from diseases as farmers lose a huge amount of their cultivated crops because of diseases and this system will help them to avoid the similar </a:t>
            </a:r>
            <a:r>
              <a:rPr lang="en-US" sz="1600" dirty="0" err="1" smtClean="0"/>
              <a:t>situation.Also</a:t>
            </a:r>
            <a:r>
              <a:rPr lang="en-US" sz="1600" dirty="0" smtClean="0"/>
              <a:t> we have tried to implement this project in a regional language so a </a:t>
            </a:r>
            <a:r>
              <a:rPr lang="en-US" sz="1600" dirty="0" err="1" smtClean="0"/>
              <a:t>stomake</a:t>
            </a:r>
            <a:r>
              <a:rPr lang="en-US" sz="1600" dirty="0" smtClean="0"/>
              <a:t> things more understandable for farmers.</a:t>
            </a:r>
            <a:br>
              <a:rPr lang="en-US" sz="1600" dirty="0" smtClean="0"/>
            </a:br>
            <a:r>
              <a:rPr lang="en-US" sz="1400" dirty="0" smtClean="0"/>
              <a:t>Here are some points you can include:</a:t>
            </a:r>
            <a:br>
              <a:rPr lang="en-US" sz="1400" dirty="0" smtClean="0"/>
            </a:br>
            <a:r>
              <a:rPr lang="en-US" sz="1400" dirty="0" smtClean="0"/>
              <a:t/>
            </a:r>
            <a:br>
              <a:rPr lang="en-US" sz="1400" dirty="0" smtClean="0"/>
            </a:br>
            <a:r>
              <a:rPr lang="en-US" sz="1400" dirty="0" smtClean="0">
                <a:solidFill>
                  <a:schemeClr val="bg2"/>
                </a:solidFill>
              </a:rPr>
              <a:t>IMPROVED MODELS AND ALGORITHMS</a:t>
            </a:r>
            <a:r>
              <a:rPr lang="en-US" sz="1400" dirty="0" smtClean="0"/>
              <a:t/>
            </a:r>
            <a:br>
              <a:rPr lang="en-US" sz="1400" dirty="0" smtClean="0"/>
            </a:br>
            <a:r>
              <a:rPr lang="en-US" sz="1400" dirty="0" smtClean="0"/>
              <a:t>Explore advanced deep learning architectures specifically designed for plant disease detection, such as attention-based models or graph </a:t>
            </a:r>
            <a:r>
              <a:rPr lang="en-US" sz="1400" dirty="0" err="1" smtClean="0"/>
              <a:t>convolutional</a:t>
            </a:r>
            <a:r>
              <a:rPr lang="en-US" sz="1400" dirty="0" smtClean="0"/>
              <a:t> </a:t>
            </a:r>
            <a:r>
              <a:rPr lang="en-US" sz="1400" dirty="0" err="1" smtClean="0"/>
              <a:t>networks.Investigate</a:t>
            </a:r>
            <a:r>
              <a:rPr lang="en-US" sz="1400" dirty="0" smtClean="0"/>
              <a:t> the use of generative models, such as generative adversarial networks (GANs), for synthetic image generation and data augmentation in limited </a:t>
            </a:r>
            <a:r>
              <a:rPr lang="en-US" sz="1400" dirty="0" err="1" smtClean="0"/>
              <a:t>datasets.Research</a:t>
            </a:r>
            <a:r>
              <a:rPr lang="en-US" sz="1400" dirty="0" smtClean="0"/>
              <a:t> novel algorithms that can handle multi-class or multi-label classification for detecting multiple diseases in a single plant leaf.</a:t>
            </a:r>
            <a:br>
              <a:rPr lang="en-US" sz="1400" dirty="0" smtClean="0"/>
            </a:br>
            <a:r>
              <a:rPr lang="en-US" sz="1400" dirty="0" smtClean="0"/>
              <a:t/>
            </a:r>
            <a:br>
              <a:rPr lang="en-US" sz="1400" dirty="0" smtClean="0"/>
            </a:br>
            <a:endParaRPr lang="en-US" sz="1400" dirty="0">
              <a:solidFill>
                <a:schemeClr val="bg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609600"/>
            <a:ext cx="7688400" cy="4114800"/>
          </a:xfrm>
        </p:spPr>
        <p:txBody>
          <a:bodyPr/>
          <a:lstStyle/>
          <a:p>
            <a:r>
              <a:rPr lang="en-US" sz="1400" dirty="0" smtClean="0">
                <a:solidFill>
                  <a:schemeClr val="bg2"/>
                </a:solidFill>
              </a:rPr>
              <a:t>TRANSFER LEARNING AND MODEL GENERALIZATION</a:t>
            </a:r>
            <a:r>
              <a:rPr lang="en-US" sz="1400" dirty="0" smtClean="0"/>
              <a:t/>
            </a:r>
            <a:br>
              <a:rPr lang="en-US" sz="1400" dirty="0" smtClean="0"/>
            </a:br>
            <a:r>
              <a:rPr lang="en-US" sz="1400" dirty="0" smtClean="0"/>
              <a:t/>
            </a:r>
            <a:br>
              <a:rPr lang="en-US" sz="1400" dirty="0" smtClean="0"/>
            </a:br>
            <a:r>
              <a:rPr lang="en-US" sz="1400" dirty="0" smtClean="0"/>
              <a:t>Investigate the effectiveness of transfer learning by fine-tuning pre-trained models trained on large-scale image datasets, such as </a:t>
            </a:r>
            <a:r>
              <a:rPr lang="en-US" sz="1400" dirty="0" err="1" smtClean="0"/>
              <a:t>ImageNet</a:t>
            </a:r>
            <a:r>
              <a:rPr lang="en-US" sz="1400" dirty="0" smtClean="0"/>
              <a:t>, for foliar disease detection tasks. Explore methods to improve the generalization capabilities of disease detection models, allowing them to perform well on unseen plant species or disease variations.</a:t>
            </a:r>
            <a:br>
              <a:rPr lang="en-US" sz="1400" dirty="0" smtClean="0"/>
            </a:br>
            <a:r>
              <a:rPr lang="en-US" sz="1400" dirty="0" smtClean="0">
                <a:solidFill>
                  <a:schemeClr val="bg2"/>
                </a:solidFill>
              </a:rPr>
              <a:t/>
            </a:r>
            <a:br>
              <a:rPr lang="en-US" sz="1400" dirty="0" smtClean="0">
                <a:solidFill>
                  <a:schemeClr val="bg2"/>
                </a:solidFill>
              </a:rPr>
            </a:br>
            <a:r>
              <a:rPr lang="en-US" sz="1400" dirty="0" smtClean="0">
                <a:solidFill>
                  <a:schemeClr val="bg2"/>
                </a:solidFill>
              </a:rPr>
              <a:t>REAL-TIME AND ON-DEVICE DISEASE DETECTION</a:t>
            </a:r>
            <a:r>
              <a:rPr lang="en-US" sz="1400" dirty="0" smtClean="0"/>
              <a:t/>
            </a:r>
            <a:br>
              <a:rPr lang="en-US" sz="1400" dirty="0" smtClean="0"/>
            </a:br>
            <a:r>
              <a:rPr lang="en-US" sz="1400" dirty="0" smtClean="0"/>
              <a:t/>
            </a:r>
            <a:br>
              <a:rPr lang="en-US" sz="1400" dirty="0" smtClean="0"/>
            </a:br>
            <a:r>
              <a:rPr lang="en-US" sz="1400" dirty="0" smtClean="0"/>
              <a:t>Develop lightweight and efficient models suitable for deployment on edge devices, such as </a:t>
            </a:r>
            <a:r>
              <a:rPr lang="en-US" sz="1400" dirty="0" err="1" smtClean="0"/>
              <a:t>smartphones</a:t>
            </a:r>
            <a:r>
              <a:rPr lang="en-US" sz="1400" dirty="0" smtClean="0"/>
              <a:t> or low-power embedded systems, to enable real-time disease detection in the </a:t>
            </a:r>
            <a:r>
              <a:rPr lang="en-US" sz="1400" dirty="0" err="1" smtClean="0"/>
              <a:t>field.Investigate</a:t>
            </a:r>
            <a:r>
              <a:rPr lang="en-US" sz="1400" dirty="0" smtClean="0"/>
              <a:t> techniques like model compression, quantization, and knowledge distillation to reduce the model size and computational requirements while maintaining accuracy.</a:t>
            </a:r>
            <a:br>
              <a:rPr lang="en-US" sz="1400" dirty="0" smtClean="0"/>
            </a:br>
            <a:endParaRPr lang="en-US" sz="1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0"/>
          <p:cNvSpPr txBox="1">
            <a:spLocks noGrp="1"/>
          </p:cNvSpPr>
          <p:nvPr>
            <p:ph type="title"/>
          </p:nvPr>
        </p:nvSpPr>
        <p:spPr>
          <a:xfrm>
            <a:off x="727650" y="2181350"/>
            <a:ext cx="7688700" cy="999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sz="5100" dirty="0"/>
              <a:t>THANK YOU</a:t>
            </a:r>
            <a:endParaRPr sz="5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375807" y="293542"/>
            <a:ext cx="7688400" cy="89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2800" dirty="0"/>
              <a:t>About the Project</a:t>
            </a:r>
            <a:endParaRPr sz="2800" dirty="0"/>
          </a:p>
        </p:txBody>
      </p:sp>
      <p:sp>
        <p:nvSpPr>
          <p:cNvPr id="155" name="Google Shape;155;p19"/>
          <p:cNvSpPr txBox="1"/>
          <p:nvPr/>
        </p:nvSpPr>
        <p:spPr>
          <a:xfrm>
            <a:off x="805600" y="3272926"/>
            <a:ext cx="6234300" cy="220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b="0" i="0" u="none" strike="noStrike" cap="none" dirty="0">
              <a:solidFill>
                <a:srgbClr val="000000"/>
              </a:solidFill>
              <a:latin typeface="Calibri" panose="020F0502020204030204" pitchFamily="34" charset="0"/>
              <a:ea typeface="Lato"/>
              <a:cs typeface="Calibri" panose="020F0502020204030204" pitchFamily="34" charset="0"/>
              <a:sym typeface="Lato"/>
            </a:endParaRPr>
          </a:p>
        </p:txBody>
      </p:sp>
      <p:sp>
        <p:nvSpPr>
          <p:cNvPr id="156" name="Google Shape;156;p19"/>
          <p:cNvSpPr txBox="1"/>
          <p:nvPr/>
        </p:nvSpPr>
        <p:spPr>
          <a:xfrm>
            <a:off x="368391" y="888263"/>
            <a:ext cx="8125609" cy="3961695"/>
          </a:xfrm>
          <a:prstGeom prst="rect">
            <a:avLst/>
          </a:prstGeom>
          <a:noFill/>
          <a:ln>
            <a:solidFill>
              <a:schemeClr val="accent1"/>
            </a:solidFill>
          </a:ln>
        </p:spPr>
        <p:txBody>
          <a:bodyPr spcFirstLastPara="1" wrap="square" lIns="91425" tIns="91425" rIns="91425" bIns="91425" anchor="t" anchorCtr="0">
            <a:noAutofit/>
          </a:bodyPr>
          <a:lstStyle/>
          <a:p>
            <a:pPr algn="just"/>
            <a:r>
              <a:rPr lang="en-US" dirty="0" smtClean="0">
                <a:solidFill>
                  <a:schemeClr val="bg1"/>
                </a:solidFill>
              </a:rPr>
              <a:t>Foliar diseases are common ailments that affect the leaves of various plants, often caused by fungal or fungal-like organisms. These diseases can have a significant impact on plant health and productivity, making accurate diagnosis crucial for timely treatment and prevention of yield losses. Traditional methods of disease identification rely on labor-intensive field scouting, which can be inefficient and time-consuming. To address this, our project focuses on utilizing deep learning techniques, specifically </a:t>
            </a:r>
            <a:r>
              <a:rPr lang="en-US" dirty="0" err="1" smtClean="0">
                <a:solidFill>
                  <a:schemeClr val="bg1"/>
                </a:solidFill>
              </a:rPr>
              <a:t>convolutional</a:t>
            </a:r>
            <a:r>
              <a:rPr lang="en-US" dirty="0" smtClean="0">
                <a:solidFill>
                  <a:schemeClr val="bg1"/>
                </a:solidFill>
              </a:rPr>
              <a:t> neural networks (CNNs), to classify and identify tree diseases. By employing various deep learning and machine learning methods, we aim to determine the most effective approach for disease classification. The project specifically focuses on identifying the most prevalent diseases found in tomato, potato, and pepper plants, encompassing a total of 15 different illnesses. By allowing users to upload leaf images, our system provides real-time disease detection and offers the name of the identified disease, along with recommended pesticides for treatment. In cases where no disease is detected, a message indicating the absence of disease is displayed. Additionally, the system provides information on the proportion of the affected area and suggests suitable pesticides based on the extent of damage. As part of the research, we conducted a survey of various classification methods applicable to plant leaf diseases. The ultimate goal of this project is to contribute to the development of an efficient and user-friendly tool that enables early disease detection, mitigates crop losses, and promotes overall plant health.</a:t>
            </a:r>
            <a:endParaRPr 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dirty="0"/>
              <a:t>Introduction</a:t>
            </a:r>
            <a:r>
              <a:rPr lang="en" sz="3000" dirty="0"/>
              <a:t> </a:t>
            </a:r>
            <a:endParaRPr sz="3000" dirty="0"/>
          </a:p>
        </p:txBody>
      </p:sp>
      <p:sp>
        <p:nvSpPr>
          <p:cNvPr id="162" name="Google Shape;162;p20"/>
          <p:cNvSpPr txBox="1">
            <a:spLocks noGrp="1"/>
          </p:cNvSpPr>
          <p:nvPr>
            <p:ph type="body" idx="2"/>
          </p:nvPr>
        </p:nvSpPr>
        <p:spPr>
          <a:xfrm>
            <a:off x="4494628" y="138420"/>
            <a:ext cx="4649372" cy="5005079"/>
          </a:xfrm>
          <a:prstGeom prst="rect">
            <a:avLst/>
          </a:prstGeom>
          <a:noFill/>
          <a:ln>
            <a:noFill/>
          </a:ln>
        </p:spPr>
        <p:txBody>
          <a:bodyPr spcFirstLastPara="1" wrap="square" lIns="91425" tIns="91425" rIns="91425" bIns="91425" anchor="t" anchorCtr="0">
            <a:noAutofit/>
          </a:bodyPr>
          <a:lstStyle/>
          <a:p>
            <a:pPr marL="0" lvl="0" indent="0" algn="just">
              <a:spcBef>
                <a:spcPts val="1000"/>
              </a:spcBef>
              <a:buNone/>
            </a:pPr>
            <a:r>
              <a:rPr lang="en-US" sz="1400" dirty="0" smtClean="0"/>
              <a:t>Plant diseases cause yield reductions that have a direct influence on the domestic and international food production systems and lead to financial losses. About 20% to 40% of the world's food output is lost due to plant diseases and pests, according to the FAO of the United Nations has reported that 13% of global crop yield losses are due to plant diseases. This highlights the importance of identifying and preventing plant diseases to minimize these losses. One method for identifying plant diseases is by analyzing images of plant leaves, using a technique called "image processing" which falls under the field of signal processing. By leveraging the power of artificial intelligence, specifically machine learning, we can extract meaningful information from these images to accurately detect and diagnose plant diseases and thinking performs tasks itself or provides instructions on how to carry them out. </a:t>
            </a:r>
            <a:endParaRPr sz="1400" b="1" dirty="0">
              <a:solidFill>
                <a:schemeClr val="dk1"/>
              </a:solidFill>
            </a:endParaRPr>
          </a:p>
          <a:p>
            <a:pPr marL="0" lvl="0" indent="0" algn="l" rtl="0">
              <a:lnSpc>
                <a:spcPct val="115000"/>
              </a:lnSpc>
              <a:spcBef>
                <a:spcPts val="1000"/>
              </a:spcBef>
              <a:spcAft>
                <a:spcPts val="0"/>
              </a:spcAft>
              <a:buSzPts val="1300"/>
              <a:buNone/>
            </a:pPr>
            <a:endParaRPr dirty="0">
              <a:solidFill>
                <a:srgbClr val="CC4125"/>
              </a:solidFill>
            </a:endParaRPr>
          </a:p>
          <a:p>
            <a:pPr marL="0" lvl="0" indent="0" algn="l" rtl="0">
              <a:lnSpc>
                <a:spcPct val="115000"/>
              </a:lnSpc>
              <a:spcBef>
                <a:spcPts val="1600"/>
              </a:spcBef>
              <a:spcAft>
                <a:spcPts val="1600"/>
              </a:spcAft>
              <a:buSzPts val="1300"/>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2"/>
        <p:cNvGrpSpPr/>
        <p:nvPr/>
      </p:nvGrpSpPr>
      <p:grpSpPr>
        <a:xfrm>
          <a:off x="0" y="0"/>
          <a:ext cx="0" cy="0"/>
          <a:chOff x="0" y="0"/>
          <a:chExt cx="0" cy="0"/>
        </a:xfrm>
      </p:grpSpPr>
      <p:sp>
        <p:nvSpPr>
          <p:cNvPr id="173" name="Google Shape;173;p22"/>
          <p:cNvSpPr txBox="1">
            <a:spLocks noGrp="1"/>
          </p:cNvSpPr>
          <p:nvPr>
            <p:ph type="title"/>
          </p:nvPr>
        </p:nvSpPr>
        <p:spPr>
          <a:xfrm>
            <a:off x="616908" y="0"/>
            <a:ext cx="7901080" cy="398819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3200" dirty="0">
                <a:solidFill>
                  <a:srgbClr val="000000"/>
                </a:solidFill>
              </a:rPr>
              <a:t>                   </a:t>
            </a:r>
            <a:r>
              <a:rPr lang="en" sz="3600" dirty="0">
                <a:solidFill>
                  <a:srgbClr val="000000"/>
                </a:solidFill>
              </a:rPr>
              <a:t>Technology used:</a:t>
            </a:r>
            <a:br>
              <a:rPr lang="en" sz="3600" dirty="0">
                <a:solidFill>
                  <a:srgbClr val="000000"/>
                </a:solidFill>
              </a:rPr>
            </a:br>
            <a:r>
              <a:rPr lang="en" sz="3200" dirty="0">
                <a:solidFill>
                  <a:srgbClr val="000000"/>
                </a:solidFill>
              </a:rPr>
              <a:t/>
            </a:r>
            <a:br>
              <a:rPr lang="en" sz="3200" dirty="0">
                <a:solidFill>
                  <a:srgbClr val="000000"/>
                </a:solidFill>
              </a:rPr>
            </a:br>
            <a:r>
              <a:rPr lang="en" sz="3200" dirty="0">
                <a:solidFill>
                  <a:srgbClr val="000000"/>
                </a:solidFill>
              </a:rPr>
              <a:t>            </a:t>
            </a:r>
            <a:br>
              <a:rPr lang="en" sz="3200" dirty="0">
                <a:solidFill>
                  <a:srgbClr val="000000"/>
                </a:solidFill>
              </a:rPr>
            </a:br>
            <a:r>
              <a:rPr lang="en" sz="3200" dirty="0">
                <a:solidFill>
                  <a:srgbClr val="000000"/>
                </a:solidFill>
              </a:rPr>
              <a:t>                   </a:t>
            </a:r>
            <a:r>
              <a:rPr lang="en" sz="2000" dirty="0">
                <a:solidFill>
                  <a:schemeClr val="bg2"/>
                </a:solidFill>
              </a:rPr>
              <a:t>&gt;Machine  Learning</a:t>
            </a:r>
            <a:br>
              <a:rPr lang="en" sz="2000" dirty="0">
                <a:solidFill>
                  <a:schemeClr val="bg2"/>
                </a:solidFill>
              </a:rPr>
            </a:br>
            <a:r>
              <a:rPr lang="en" sz="2000" dirty="0">
                <a:solidFill>
                  <a:schemeClr val="bg2"/>
                </a:solidFill>
              </a:rPr>
              <a:t>                               &gt;CNN(</a:t>
            </a:r>
            <a:r>
              <a:rPr lang="en-IN" sz="2000" dirty="0">
                <a:solidFill>
                  <a:schemeClr val="bg2"/>
                </a:solidFill>
              </a:rPr>
              <a:t>Convolutional Neural Network</a:t>
            </a:r>
            <a:r>
              <a:rPr lang="en" sz="2000" dirty="0">
                <a:solidFill>
                  <a:schemeClr val="bg2"/>
                </a:solidFill>
              </a:rPr>
              <a:t>)</a:t>
            </a:r>
            <a:br>
              <a:rPr lang="en" sz="2000" dirty="0">
                <a:solidFill>
                  <a:schemeClr val="bg2"/>
                </a:solidFill>
              </a:rPr>
            </a:br>
            <a:r>
              <a:rPr lang="en" sz="2000" dirty="0">
                <a:solidFill>
                  <a:schemeClr val="bg2"/>
                </a:solidFill>
              </a:rPr>
              <a:t>                               &gt;Deep Learning</a:t>
            </a:r>
            <a:br>
              <a:rPr lang="en" sz="2000" dirty="0">
                <a:solidFill>
                  <a:schemeClr val="bg2"/>
                </a:solidFill>
              </a:rPr>
            </a:br>
            <a:r>
              <a:rPr lang="en" sz="2000" dirty="0">
                <a:solidFill>
                  <a:schemeClr val="bg2"/>
                </a:solidFill>
              </a:rPr>
              <a:t>                               &gt;Image Recognition</a:t>
            </a:r>
            <a:r>
              <a:rPr lang="en" sz="2000" dirty="0">
                <a:solidFill>
                  <a:schemeClr val="bg1"/>
                </a:solidFill>
              </a:rPr>
              <a:t/>
            </a:r>
            <a:br>
              <a:rPr lang="en" sz="2000" dirty="0">
                <a:solidFill>
                  <a:schemeClr val="bg1"/>
                </a:solidFill>
              </a:rPr>
            </a:br>
            <a:r>
              <a:rPr lang="en" sz="2000" dirty="0">
                <a:solidFill>
                  <a:schemeClr val="bg1"/>
                </a:solidFill>
              </a:rPr>
              <a:t/>
            </a:r>
            <a:br>
              <a:rPr lang="en" sz="2000" dirty="0">
                <a:solidFill>
                  <a:schemeClr val="bg1"/>
                </a:solidFill>
              </a:rPr>
            </a:br>
            <a:r>
              <a:rPr lang="en" sz="2400" dirty="0">
                <a:solidFill>
                  <a:srgbClr val="000000"/>
                </a:solidFill>
              </a:rPr>
              <a:t/>
            </a:r>
            <a:br>
              <a:rPr lang="en" sz="2400" dirty="0">
                <a:solidFill>
                  <a:srgbClr val="000000"/>
                </a:solidFill>
              </a:rPr>
            </a:br>
            <a:endParaRPr sz="2400" dirty="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493C549-C9F7-1E2C-630F-15F72304894A}"/>
              </a:ext>
            </a:extLst>
          </p:cNvPr>
          <p:cNvSpPr>
            <a:spLocks noGrp="1"/>
          </p:cNvSpPr>
          <p:nvPr>
            <p:ph type="title"/>
          </p:nvPr>
        </p:nvSpPr>
        <p:spPr>
          <a:xfrm>
            <a:off x="555675" y="633045"/>
            <a:ext cx="5549704" cy="2897946"/>
          </a:xfrm>
        </p:spPr>
        <p:txBody>
          <a:bodyPr/>
          <a:lstStyle/>
          <a:p>
            <a:r>
              <a:rPr lang="en-US" sz="2800" b="0" dirty="0">
                <a:solidFill>
                  <a:schemeClr val="bg2"/>
                </a:solidFill>
                <a:latin typeface="Arial" panose="020B0604020202020204" pitchFamily="34" charset="0"/>
              </a:rPr>
              <a:t>CNN(</a:t>
            </a:r>
            <a:r>
              <a:rPr lang="en-US" sz="2800" b="0" i="0" dirty="0">
                <a:solidFill>
                  <a:schemeClr val="bg2"/>
                </a:solidFill>
                <a:effectLst/>
                <a:latin typeface="Arial" panose="020B0604020202020204" pitchFamily="34" charset="0"/>
              </a:rPr>
              <a:t>convolutional Neural </a:t>
            </a:r>
            <a:r>
              <a:rPr lang="en-US" sz="2800" b="0" dirty="0">
                <a:solidFill>
                  <a:schemeClr val="bg2"/>
                </a:solidFill>
                <a:latin typeface="Arial" panose="020B0604020202020204" pitchFamily="34" charset="0"/>
              </a:rPr>
              <a:t>N</a:t>
            </a:r>
            <a:r>
              <a:rPr lang="en-US" sz="2800" b="0" i="0" dirty="0">
                <a:solidFill>
                  <a:schemeClr val="bg2"/>
                </a:solidFill>
                <a:effectLst/>
                <a:latin typeface="Arial" panose="020B0604020202020204" pitchFamily="34" charset="0"/>
              </a:rPr>
              <a:t>etwork)</a:t>
            </a:r>
            <a:r>
              <a:rPr lang="en-US" sz="2800" b="0" dirty="0">
                <a:solidFill>
                  <a:schemeClr val="bg2"/>
                </a:solidFill>
                <a:latin typeface="Arial" panose="020B0604020202020204" pitchFamily="34" charset="0"/>
              </a:rPr>
              <a:t/>
            </a:r>
            <a:br>
              <a:rPr lang="en-US" sz="2800" b="0" dirty="0">
                <a:solidFill>
                  <a:schemeClr val="bg2"/>
                </a:solidFill>
                <a:latin typeface="Arial" panose="020B0604020202020204" pitchFamily="34" charset="0"/>
              </a:rPr>
            </a:br>
            <a:r>
              <a:rPr lang="en-US" sz="1600" b="0" dirty="0">
                <a:solidFill>
                  <a:schemeClr val="bg1"/>
                </a:solidFill>
                <a:latin typeface="Arial" panose="020B0604020202020204" pitchFamily="34" charset="0"/>
              </a:rPr>
              <a:t/>
            </a:r>
            <a:br>
              <a:rPr lang="en-US" sz="1600" b="0" dirty="0">
                <a:solidFill>
                  <a:schemeClr val="bg1"/>
                </a:solidFill>
                <a:latin typeface="Arial" panose="020B0604020202020204" pitchFamily="34" charset="0"/>
              </a:rPr>
            </a:br>
            <a:r>
              <a:rPr lang="en-US" sz="1600" b="0" i="0" dirty="0">
                <a:solidFill>
                  <a:schemeClr val="bg1"/>
                </a:solidFill>
                <a:effectLst/>
                <a:latin typeface="Arial" panose="020B0604020202020204" pitchFamily="34" charset="0"/>
              </a:rPr>
              <a:t>A convolutional neural network (CNN) is a type of </a:t>
            </a:r>
            <a:r>
              <a:rPr lang="en-US" sz="1600" b="0" i="0" u="sng" dirty="0">
                <a:solidFill>
                  <a:schemeClr val="bg1"/>
                </a:solidFill>
                <a:effectLst/>
                <a:latin typeface="Arial" panose="020B0604020202020204" pitchFamily="34" charset="0"/>
                <a:hlinkClick r:id="rId2">
                  <a:extLst>
                    <a:ext uri="{A12FA001-AC4F-418D-AE19-62706E023703}">
                      <ahyp:hlinkClr xmlns="" xmlns:ahyp="http://schemas.microsoft.com/office/drawing/2018/hyperlinkcolor" val="tx"/>
                    </a:ext>
                  </a:extLst>
                </a:hlinkClick>
              </a:rPr>
              <a:t>artificial neural network</a:t>
            </a:r>
            <a:r>
              <a:rPr lang="en-US" sz="1600" b="0" i="0" dirty="0">
                <a:solidFill>
                  <a:schemeClr val="bg1"/>
                </a:solidFill>
                <a:effectLst/>
                <a:latin typeface="Arial" panose="020B0604020202020204" pitchFamily="34" charset="0"/>
              </a:rPr>
              <a:t> used in </a:t>
            </a:r>
            <a:r>
              <a:rPr lang="en-US" sz="1600" b="0" i="0" u="sng" dirty="0">
                <a:solidFill>
                  <a:schemeClr val="bg1"/>
                </a:solidFill>
                <a:effectLst/>
                <a:latin typeface="Arial" panose="020B0604020202020204" pitchFamily="34" charset="0"/>
                <a:hlinkClick r:id="rId3">
                  <a:extLst>
                    <a:ext uri="{A12FA001-AC4F-418D-AE19-62706E023703}">
                      <ahyp:hlinkClr xmlns="" xmlns:ahyp="http://schemas.microsoft.com/office/drawing/2018/hyperlinkcolor" val="tx"/>
                    </a:ext>
                  </a:extLst>
                </a:hlinkClick>
              </a:rPr>
              <a:t>image recognition</a:t>
            </a:r>
            <a:r>
              <a:rPr lang="en-US" sz="1600" b="0" i="0" dirty="0">
                <a:solidFill>
                  <a:schemeClr val="bg1"/>
                </a:solidFill>
                <a:effectLst/>
                <a:latin typeface="Arial" panose="020B0604020202020204" pitchFamily="34" charset="0"/>
              </a:rPr>
              <a:t> and processing that is specifically designed to process </a:t>
            </a:r>
            <a:r>
              <a:rPr lang="en-US" sz="1600" b="0" i="0" u="sng" dirty="0">
                <a:solidFill>
                  <a:schemeClr val="bg1"/>
                </a:solidFill>
                <a:effectLst/>
                <a:latin typeface="Arial" panose="020B0604020202020204" pitchFamily="34" charset="0"/>
                <a:hlinkClick r:id="rId4">
                  <a:extLst>
                    <a:ext uri="{A12FA001-AC4F-418D-AE19-62706E023703}">
                      <ahyp:hlinkClr xmlns="" xmlns:ahyp="http://schemas.microsoft.com/office/drawing/2018/hyperlinkcolor" val="tx"/>
                    </a:ext>
                  </a:extLst>
                </a:hlinkClick>
              </a:rPr>
              <a:t>pixel</a:t>
            </a:r>
            <a:r>
              <a:rPr lang="en-US" sz="1600" b="0" i="0" dirty="0">
                <a:solidFill>
                  <a:schemeClr val="bg1"/>
                </a:solidFill>
                <a:effectLst/>
                <a:latin typeface="Arial" panose="020B0604020202020204" pitchFamily="34" charset="0"/>
              </a:rPr>
              <a:t> data.</a:t>
            </a:r>
            <a:br>
              <a:rPr lang="en-US" sz="1600" b="0" i="0" dirty="0">
                <a:solidFill>
                  <a:schemeClr val="bg1"/>
                </a:solidFill>
                <a:effectLst/>
                <a:latin typeface="Arial" panose="020B0604020202020204" pitchFamily="34" charset="0"/>
              </a:rPr>
            </a:br>
            <a:r>
              <a:rPr lang="en-US" sz="1600" b="0" i="0" dirty="0">
                <a:solidFill>
                  <a:schemeClr val="bg1"/>
                </a:solidFill>
                <a:effectLst/>
                <a:latin typeface="Arial" panose="020B0604020202020204" pitchFamily="34" charset="0"/>
              </a:rPr>
              <a:t>CNNs are powerful image processing, artificial intelligence (</a:t>
            </a:r>
            <a:r>
              <a:rPr lang="en-US" sz="1600" b="0" i="0" u="sng" dirty="0">
                <a:solidFill>
                  <a:schemeClr val="bg1"/>
                </a:solidFill>
                <a:effectLst/>
                <a:latin typeface="Arial" panose="020B0604020202020204" pitchFamily="34" charset="0"/>
                <a:hlinkClick r:id="rId3">
                  <a:extLst>
                    <a:ext uri="{A12FA001-AC4F-418D-AE19-62706E023703}">
                      <ahyp:hlinkClr xmlns="" xmlns:ahyp="http://schemas.microsoft.com/office/drawing/2018/hyperlinkcolor" val="tx"/>
                    </a:ext>
                  </a:extLst>
                </a:hlinkClick>
              </a:rPr>
              <a:t>AI</a:t>
            </a:r>
            <a:r>
              <a:rPr lang="en-US" sz="1600" b="0" i="0" dirty="0">
                <a:solidFill>
                  <a:schemeClr val="bg1"/>
                </a:solidFill>
                <a:effectLst/>
                <a:latin typeface="Arial" panose="020B0604020202020204" pitchFamily="34" charset="0"/>
              </a:rPr>
              <a:t>) that use deep learning to perform both generative and descriptive tasks, often using machine vison that includes image and video recognition, along with recommender systems and natural language processing (</a:t>
            </a:r>
            <a:r>
              <a:rPr lang="en-US" sz="1600" b="0" i="0" u="sng" dirty="0">
                <a:solidFill>
                  <a:schemeClr val="bg1"/>
                </a:solidFill>
                <a:effectLst/>
                <a:latin typeface="Arial" panose="020B0604020202020204" pitchFamily="34" charset="0"/>
                <a:hlinkClick r:id="rId5">
                  <a:extLst>
                    <a:ext uri="{A12FA001-AC4F-418D-AE19-62706E023703}">
                      <ahyp:hlinkClr xmlns="" xmlns:ahyp="http://schemas.microsoft.com/office/drawing/2018/hyperlinkcolor" val="tx"/>
                    </a:ext>
                  </a:extLst>
                </a:hlinkClick>
              </a:rPr>
              <a:t>NLP</a:t>
            </a:r>
            <a:r>
              <a:rPr lang="en-US" sz="1600" b="0" i="0" dirty="0">
                <a:solidFill>
                  <a:schemeClr val="bg1"/>
                </a:solidFill>
                <a:effectLst/>
                <a:latin typeface="Arial" panose="020B0604020202020204" pitchFamily="34" charset="0"/>
              </a:rPr>
              <a:t>).</a:t>
            </a:r>
            <a:br>
              <a:rPr lang="en-US" sz="1600" b="0" i="0" dirty="0">
                <a:solidFill>
                  <a:schemeClr val="bg1"/>
                </a:solidFill>
                <a:effectLst/>
                <a:latin typeface="Arial" panose="020B0604020202020204" pitchFamily="34" charset="0"/>
              </a:rPr>
            </a:br>
            <a:r>
              <a:rPr lang="en-US" sz="1600" b="0" i="0" dirty="0">
                <a:solidFill>
                  <a:schemeClr val="bg1"/>
                </a:solidFill>
                <a:effectLst/>
                <a:latin typeface="Arial" panose="020B0604020202020204" pitchFamily="34" charset="0"/>
              </a:rPr>
              <a:t>A neural network is a system of hardware and/or software patterned after the operation of neurons in the human brain. Traditional neural networks are not ideal for image processing and must be fed images in reduced-resolution pieces.</a:t>
            </a:r>
            <a:endParaRPr lang="en-IN" sz="1600" dirty="0">
              <a:solidFill>
                <a:schemeClr val="bg1"/>
              </a:solidFill>
            </a:endParaRPr>
          </a:p>
        </p:txBody>
      </p:sp>
      <p:pic>
        <p:nvPicPr>
          <p:cNvPr id="4" name="Picture 3">
            <a:extLst>
              <a:ext uri="{FF2B5EF4-FFF2-40B4-BE49-F238E27FC236}">
                <a16:creationId xmlns="" xmlns:a16="http://schemas.microsoft.com/office/drawing/2014/main" id="{FD4CD79F-F40F-94E6-647C-2A41C13562F3}"/>
              </a:ext>
            </a:extLst>
          </p:cNvPr>
          <p:cNvPicPr>
            <a:picLocks noChangeAspect="1"/>
          </p:cNvPicPr>
          <p:nvPr/>
        </p:nvPicPr>
        <p:blipFill>
          <a:blip r:embed="rId6"/>
          <a:stretch>
            <a:fillRect/>
          </a:stretch>
        </p:blipFill>
        <p:spPr>
          <a:xfrm>
            <a:off x="6032683" y="2245553"/>
            <a:ext cx="2924041" cy="2358097"/>
          </a:xfrm>
          <a:prstGeom prst="rect">
            <a:avLst/>
          </a:prstGeom>
        </p:spPr>
      </p:pic>
    </p:spTree>
    <p:extLst>
      <p:ext uri="{BB962C8B-B14F-4D97-AF65-F5344CB8AC3E}">
        <p14:creationId xmlns="" xmlns:p14="http://schemas.microsoft.com/office/powerpoint/2010/main" val="3306814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25A8081-1B02-8997-FA89-5AB6553E9A5B}"/>
              </a:ext>
            </a:extLst>
          </p:cNvPr>
          <p:cNvSpPr>
            <a:spLocks noGrp="1"/>
          </p:cNvSpPr>
          <p:nvPr>
            <p:ph type="title"/>
          </p:nvPr>
        </p:nvSpPr>
        <p:spPr>
          <a:xfrm>
            <a:off x="248543" y="143890"/>
            <a:ext cx="8522923" cy="4746457"/>
          </a:xfrm>
        </p:spPr>
        <p:txBody>
          <a:bodyPr/>
          <a:lstStyle/>
          <a:p>
            <a:pPr algn="l"/>
            <a:r>
              <a:rPr lang="en-US" dirty="0">
                <a:solidFill>
                  <a:schemeClr val="bg2"/>
                </a:solidFill>
              </a:rPr>
              <a:t>DEEP LEARNING</a:t>
            </a:r>
            <a:br>
              <a:rPr lang="en-US" dirty="0">
                <a:solidFill>
                  <a:schemeClr val="bg2"/>
                </a:solidFill>
              </a:rPr>
            </a:br>
            <a:r>
              <a:rPr lang="en-US" dirty="0">
                <a:solidFill>
                  <a:schemeClr val="bg2"/>
                </a:solidFill>
              </a:rPr>
              <a:t/>
            </a:r>
            <a:br>
              <a:rPr lang="en-US" dirty="0">
                <a:solidFill>
                  <a:schemeClr val="bg2"/>
                </a:solidFill>
              </a:rPr>
            </a:br>
            <a:r>
              <a:rPr lang="en-US" sz="2000" b="0" i="0" dirty="0">
                <a:solidFill>
                  <a:schemeClr val="bg1"/>
                </a:solidFill>
                <a:effectLst/>
                <a:latin typeface="Roboto" panose="02000000000000000000" pitchFamily="2" charset="0"/>
              </a:rPr>
              <a:t>Deep learning is a</a:t>
            </a:r>
            <a:r>
              <a:rPr lang="en-US" sz="2000" b="1" i="0" dirty="0">
                <a:solidFill>
                  <a:schemeClr val="bg1"/>
                </a:solidFill>
                <a:effectLst/>
                <a:latin typeface="Roboto" panose="02000000000000000000" pitchFamily="2" charset="0"/>
              </a:rPr>
              <a:t> subfield of machine learning concerned with algorithms inspired by the structure and function of the brain called artificial neural network (ANN)</a:t>
            </a:r>
            <a:r>
              <a:rPr lang="en-US" sz="2000" b="0" i="0" dirty="0">
                <a:solidFill>
                  <a:schemeClr val="bg1"/>
                </a:solidFill>
                <a:effectLst/>
                <a:latin typeface="Roboto" panose="02000000000000000000" pitchFamily="2" charset="0"/>
              </a:rPr>
              <a:t>. It has networks capable of learning unsupervised or unstructured data. Deep learning is often known as deep neural learning or deep neural network.</a:t>
            </a:r>
            <a:br>
              <a:rPr lang="en-US" sz="2000" b="0" i="0" dirty="0">
                <a:solidFill>
                  <a:schemeClr val="bg1"/>
                </a:solidFill>
                <a:effectLst/>
                <a:latin typeface="Roboto" panose="02000000000000000000" pitchFamily="2" charset="0"/>
              </a:rPr>
            </a:br>
            <a:r>
              <a:rPr lang="en-US" sz="2000" b="0" i="0" dirty="0">
                <a:solidFill>
                  <a:schemeClr val="bg1"/>
                </a:solidFill>
                <a:effectLst/>
                <a:latin typeface="Roboto" panose="02000000000000000000" pitchFamily="2" charset="0"/>
              </a:rPr>
              <a:t>Deep learning is a</a:t>
            </a:r>
            <a:r>
              <a:rPr lang="en-US" sz="2000" b="1" i="0" dirty="0">
                <a:solidFill>
                  <a:schemeClr val="bg1"/>
                </a:solidFill>
                <a:effectLst/>
                <a:latin typeface="Roboto" panose="02000000000000000000" pitchFamily="2" charset="0"/>
              </a:rPr>
              <a:t> subfield of machine learning concerned with algorithms inspired by the structure and function of the brain called artificial neural network (ANN)</a:t>
            </a:r>
            <a:r>
              <a:rPr lang="en-US" sz="2000" b="0" i="0" dirty="0">
                <a:solidFill>
                  <a:schemeClr val="bg1"/>
                </a:solidFill>
                <a:effectLst/>
                <a:latin typeface="Roboto" panose="02000000000000000000" pitchFamily="2" charset="0"/>
              </a:rPr>
              <a:t>. It has networks capable of learning unsupervised or unstructured data. Deep learning is often known as deep neural learning or deep neural network.</a:t>
            </a:r>
            <a:r>
              <a:rPr lang="en-US" sz="2400" b="0" i="0" dirty="0">
                <a:solidFill>
                  <a:srgbClr val="111111"/>
                </a:solidFill>
                <a:effectLst/>
                <a:latin typeface="Roboto" panose="02000000000000000000" pitchFamily="2" charset="0"/>
              </a:rPr>
              <a:t/>
            </a:r>
            <a:br>
              <a:rPr lang="en-US" sz="2400" b="0" i="0" dirty="0">
                <a:solidFill>
                  <a:srgbClr val="111111"/>
                </a:solidFill>
                <a:effectLst/>
                <a:latin typeface="Roboto" panose="02000000000000000000" pitchFamily="2" charset="0"/>
              </a:rPr>
            </a:br>
            <a:r>
              <a:rPr lang="en-US" b="0" i="0" dirty="0">
                <a:solidFill>
                  <a:srgbClr val="444444"/>
                </a:solidFill>
                <a:effectLst/>
                <a:latin typeface="Roboto" panose="02000000000000000000" pitchFamily="2" charset="0"/>
              </a:rPr>
              <a:t/>
            </a:r>
            <a:br>
              <a:rPr lang="en-US" b="0" i="0" dirty="0">
                <a:solidFill>
                  <a:srgbClr val="444444"/>
                </a:solidFill>
                <a:effectLst/>
                <a:latin typeface="Roboto" panose="02000000000000000000" pitchFamily="2" charset="0"/>
              </a:rPr>
            </a:br>
            <a:endParaRPr lang="en-IN" dirty="0">
              <a:solidFill>
                <a:schemeClr val="bg2"/>
              </a:solidFill>
            </a:endParaRPr>
          </a:p>
        </p:txBody>
      </p:sp>
    </p:spTree>
    <p:extLst>
      <p:ext uri="{BB962C8B-B14F-4D97-AF65-F5344CB8AC3E}">
        <p14:creationId xmlns="" xmlns:p14="http://schemas.microsoft.com/office/powerpoint/2010/main" val="2164632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3"/>
          <p:cNvSpPr txBox="1">
            <a:spLocks noGrp="1"/>
          </p:cNvSpPr>
          <p:nvPr>
            <p:ph type="title"/>
          </p:nvPr>
        </p:nvSpPr>
        <p:spPr>
          <a:xfrm>
            <a:off x="112858" y="506631"/>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dirty="0"/>
              <a:t>Python Libraries</a:t>
            </a:r>
            <a:endParaRPr dirty="0"/>
          </a:p>
        </p:txBody>
      </p:sp>
      <p:sp>
        <p:nvSpPr>
          <p:cNvPr id="179" name="Google Shape;179;p23"/>
          <p:cNvSpPr txBox="1">
            <a:spLocks noGrp="1"/>
          </p:cNvSpPr>
          <p:nvPr>
            <p:ph type="body" idx="1"/>
          </p:nvPr>
        </p:nvSpPr>
        <p:spPr>
          <a:xfrm>
            <a:off x="72630" y="1752300"/>
            <a:ext cx="5470800" cy="22611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0"/>
              </a:spcAft>
              <a:buSzPts val="1300"/>
              <a:buNone/>
            </a:pPr>
            <a:r>
              <a:rPr lang="en-US" b="0" i="0" dirty="0">
                <a:solidFill>
                  <a:srgbClr val="222222"/>
                </a:solidFill>
                <a:effectLst/>
                <a:latin typeface="Lucida Grande"/>
              </a:rPr>
              <a:t>Python’s standard library is very extensive, offering a wide range of facilities as indicated by the long table of contents listed below. The library contains built-in modules (written in C) that provide access to system functionality such as file I/O that would otherwise be inaccessible to Python programmers, as well as modules written in Python that provide standardized solutions for many problems that occur in everyday programming. Some of these modules are explicitly designed to encourage and enhance the portability of Python programs by abstracting away platform-specifics into platform-neutral APIs.</a:t>
            </a:r>
          </a:p>
          <a:p>
            <a:pPr marL="0" lvl="0" indent="0" algn="just" rtl="0">
              <a:lnSpc>
                <a:spcPct val="150000"/>
              </a:lnSpc>
              <a:spcBef>
                <a:spcPts val="0"/>
              </a:spcBef>
              <a:spcAft>
                <a:spcPts val="0"/>
              </a:spcAft>
              <a:buSzPts val="1300"/>
              <a:buNone/>
            </a:pPr>
            <a:r>
              <a:rPr lang="en-US" dirty="0">
                <a:solidFill>
                  <a:srgbClr val="222222"/>
                </a:solidFill>
                <a:latin typeface="Lucida Grande"/>
              </a:rPr>
              <a:t>Ex-</a:t>
            </a:r>
            <a:r>
              <a:rPr lang="en-US" dirty="0" err="1">
                <a:solidFill>
                  <a:srgbClr val="222222"/>
                </a:solidFill>
                <a:latin typeface="Lucida Grande"/>
              </a:rPr>
              <a:t>Numpy,Pandas,Tenserflow,Scipy,Shutil,natsort</a:t>
            </a:r>
            <a:r>
              <a:rPr lang="en-US" dirty="0">
                <a:solidFill>
                  <a:srgbClr val="222222"/>
                </a:solidFill>
                <a:latin typeface="Lucida Grande"/>
              </a:rPr>
              <a:t>.</a:t>
            </a:r>
            <a:endParaRPr dirty="0"/>
          </a:p>
        </p:txBody>
      </p:sp>
      <p:pic>
        <p:nvPicPr>
          <p:cNvPr id="3" name="Picture 2">
            <a:extLst>
              <a:ext uri="{FF2B5EF4-FFF2-40B4-BE49-F238E27FC236}">
                <a16:creationId xmlns="" xmlns:a16="http://schemas.microsoft.com/office/drawing/2014/main" id="{33CE6432-5D8C-4B20-BA76-B9CB192F24EE}"/>
              </a:ext>
            </a:extLst>
          </p:cNvPr>
          <p:cNvPicPr>
            <a:picLocks noChangeAspect="1"/>
          </p:cNvPicPr>
          <p:nvPr/>
        </p:nvPicPr>
        <p:blipFill>
          <a:blip r:embed="rId3"/>
          <a:stretch>
            <a:fillRect/>
          </a:stretch>
        </p:blipFill>
        <p:spPr>
          <a:xfrm>
            <a:off x="5499249" y="2104678"/>
            <a:ext cx="3644751" cy="19087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288426"/>
            <a:ext cx="7688700" cy="535200"/>
          </a:xfrm>
        </p:spPr>
        <p:txBody>
          <a:bodyPr/>
          <a:lstStyle/>
          <a:p>
            <a:r>
              <a:rPr lang="en-US" dirty="0" err="1" smtClean="0"/>
              <a:t>Thinkter</a:t>
            </a:r>
            <a:endParaRPr lang="en-US" dirty="0"/>
          </a:p>
        </p:txBody>
      </p:sp>
      <p:sp>
        <p:nvSpPr>
          <p:cNvPr id="3" name="Text Placeholder 2"/>
          <p:cNvSpPr>
            <a:spLocks noGrp="1"/>
          </p:cNvSpPr>
          <p:nvPr>
            <p:ph type="body" idx="1"/>
          </p:nvPr>
        </p:nvSpPr>
        <p:spPr>
          <a:xfrm>
            <a:off x="729450" y="1341120"/>
            <a:ext cx="7688700" cy="2998855"/>
          </a:xfrm>
        </p:spPr>
        <p:txBody>
          <a:bodyPr/>
          <a:lstStyle/>
          <a:p>
            <a:r>
              <a:rPr lang="en-US" dirty="0" smtClean="0"/>
              <a:t>Python offers multiple options for developing GUI (Graphical User Interface). Out of all the GUI methods, </a:t>
            </a:r>
            <a:r>
              <a:rPr lang="en-US" dirty="0" err="1" smtClean="0"/>
              <a:t>tkinter</a:t>
            </a:r>
            <a:r>
              <a:rPr lang="en-US" dirty="0" smtClean="0"/>
              <a:t> is the most commonly used method. It is a standard Python interface to the </a:t>
            </a:r>
            <a:r>
              <a:rPr lang="en-US" dirty="0" err="1" smtClean="0"/>
              <a:t>Tk</a:t>
            </a:r>
            <a:r>
              <a:rPr lang="en-US" dirty="0" smtClean="0"/>
              <a:t> GUI toolkit shipped with Python. Python with </a:t>
            </a:r>
            <a:r>
              <a:rPr lang="en-US" dirty="0" err="1" smtClean="0"/>
              <a:t>tkinter</a:t>
            </a:r>
            <a:r>
              <a:rPr lang="en-US" dirty="0" smtClean="0"/>
              <a:t> is the fastest and easiest way to create the GUI applications. Creating a GUI using </a:t>
            </a:r>
            <a:r>
              <a:rPr lang="en-US" dirty="0" err="1" smtClean="0"/>
              <a:t>tkinter</a:t>
            </a:r>
            <a:r>
              <a:rPr lang="en-US" dirty="0" smtClean="0"/>
              <a:t> is an easy task</a:t>
            </a:r>
            <a:r>
              <a:rPr lang="en-US" dirty="0" smtClean="0"/>
              <a:t>.</a:t>
            </a:r>
          </a:p>
          <a:p>
            <a:r>
              <a:rPr lang="en-US" dirty="0" err="1" smtClean="0"/>
              <a:t>Tkinter</a:t>
            </a:r>
            <a:r>
              <a:rPr lang="en-US" dirty="0" smtClean="0"/>
              <a:t> is the standard GUI library for Python. Python when combined with </a:t>
            </a:r>
            <a:r>
              <a:rPr lang="en-US" dirty="0" err="1" smtClean="0"/>
              <a:t>Tkinter</a:t>
            </a:r>
            <a:r>
              <a:rPr lang="en-US" dirty="0" smtClean="0"/>
              <a:t> provides a fast and easy way to create GUI applications. </a:t>
            </a:r>
            <a:r>
              <a:rPr lang="en-US" dirty="0" err="1" smtClean="0"/>
              <a:t>Tkinter</a:t>
            </a:r>
            <a:r>
              <a:rPr lang="en-US" dirty="0" smtClean="0"/>
              <a:t> provides a powerful object-oriented interface to the </a:t>
            </a:r>
            <a:r>
              <a:rPr lang="en-US" dirty="0" err="1" smtClean="0"/>
              <a:t>Tk</a:t>
            </a:r>
            <a:r>
              <a:rPr lang="en-US" dirty="0" smtClean="0"/>
              <a:t> GUI toolkit.</a:t>
            </a:r>
            <a:endParaRPr lang="en-US" dirty="0" smtClean="0"/>
          </a:p>
          <a:p>
            <a:r>
              <a:rPr lang="en-US" dirty="0" smtClean="0"/>
              <a:t>Developing desktop based applications with python </a:t>
            </a:r>
            <a:r>
              <a:rPr lang="en-US" dirty="0" err="1" smtClean="0"/>
              <a:t>Tkinter</a:t>
            </a:r>
            <a:r>
              <a:rPr lang="en-US" dirty="0" smtClean="0"/>
              <a:t> is not a complex task. An empty </a:t>
            </a:r>
            <a:r>
              <a:rPr lang="en-US" dirty="0" err="1" smtClean="0"/>
              <a:t>Tkinter</a:t>
            </a:r>
            <a:r>
              <a:rPr lang="en-US" dirty="0" smtClean="0"/>
              <a:t> top-level window can be created by using the following steps.</a:t>
            </a:r>
          </a:p>
          <a:p>
            <a:r>
              <a:rPr lang="en-US" dirty="0" smtClean="0"/>
              <a:t>import the </a:t>
            </a:r>
            <a:r>
              <a:rPr lang="en-US" dirty="0" err="1" smtClean="0"/>
              <a:t>Tkinter</a:t>
            </a:r>
            <a:r>
              <a:rPr lang="en-US" dirty="0" smtClean="0"/>
              <a:t> module.</a:t>
            </a:r>
          </a:p>
          <a:p>
            <a:r>
              <a:rPr lang="en-US" dirty="0" smtClean="0"/>
              <a:t>Create the main application window.</a:t>
            </a:r>
          </a:p>
          <a:p>
            <a:r>
              <a:rPr lang="en-US" dirty="0" smtClean="0"/>
              <a:t>Add the widgets like labels, buttons, frames, etc. to the window.</a:t>
            </a:r>
          </a:p>
          <a:p>
            <a:r>
              <a:rPr lang="en-US" dirty="0" smtClean="0"/>
              <a:t>Call the main event loop so that the actions can take place on the user's computer screen.</a:t>
            </a:r>
          </a:p>
          <a:p>
            <a:endParaRPr lang="en-US"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Aspect</Template>
  <TotalTime>849</TotalTime>
  <Words>1078</Words>
  <Application>Microsoft Office PowerPoint</Application>
  <PresentationFormat>On-screen Show (16:9)</PresentationFormat>
  <Paragraphs>58</Paragraphs>
  <Slides>24</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Raleway</vt:lpstr>
      <vt:lpstr>Lato</vt:lpstr>
      <vt:lpstr>Georgia</vt:lpstr>
      <vt:lpstr>Calibri</vt:lpstr>
      <vt:lpstr>Roboto</vt:lpstr>
      <vt:lpstr>Lucida Grande</vt:lpstr>
      <vt:lpstr>Open Sans</vt:lpstr>
      <vt:lpstr>Streamline</vt:lpstr>
      <vt:lpstr>Foliar Diseases Detection Using Machine Learning and Deep Learning</vt:lpstr>
      <vt:lpstr>Outline</vt:lpstr>
      <vt:lpstr>About the Project</vt:lpstr>
      <vt:lpstr>Introduction </vt:lpstr>
      <vt:lpstr>                   Technology used:                                  &gt;Machine  Learning                                &gt;CNN(Convolutional Neural Network)                                &gt;Deep Learning                                &gt;Image Recognition   </vt:lpstr>
      <vt:lpstr>CNN(convolutional Neural Network)  A convolutional neural network (CNN) is a type of artificial neural network used in image recognition and processing that is specifically designed to process pixel data. CNNs are powerful image processing, artificial intelligence (AI) that use deep learning to perform both generative and descriptive tasks, often using machine vison that includes image and video recognition, along with recommender systems and natural language processing (NLP). A neural network is a system of hardware and/or software patterned after the operation of neurons in the human brain. Traditional neural networks are not ideal for image processing and must be fed images in reduced-resolution pieces.</vt:lpstr>
      <vt:lpstr>DEEP LEARNING  Deep learning is a subfield of machine learning concerned with algorithms inspired by the structure and function of the brain called artificial neural network (ANN). It has networks capable of learning unsupervised or unstructured data. Deep learning is often known as deep neural learning or deep neural network. Deep learning is a subfield of machine learning concerned with algorithms inspired by the structure and function of the brain called artificial neural network (ANN). It has networks capable of learning unsupervised or unstructured data. Deep learning is often known as deep neural learning or deep neural network.  </vt:lpstr>
      <vt:lpstr>Python Libraries</vt:lpstr>
      <vt:lpstr>Thinkter</vt:lpstr>
      <vt:lpstr>Thinkter Filedialog</vt:lpstr>
      <vt:lpstr>CV2</vt:lpstr>
      <vt:lpstr>Scikit-learn</vt:lpstr>
      <vt:lpstr>Different Datasets From Kaggle</vt:lpstr>
      <vt:lpstr>Examples from Dataset</vt:lpstr>
      <vt:lpstr>CSV DATASET</vt:lpstr>
      <vt:lpstr>Training data distribution Our model try to classify that the leaf falls one of the given category of the dataset includes Rust,Scab,Healthy,Multiple Diseases.</vt:lpstr>
      <vt:lpstr>Examples of code Snippets</vt:lpstr>
      <vt:lpstr>  </vt:lpstr>
      <vt:lpstr>Slide 19</vt:lpstr>
      <vt:lpstr>Result</vt:lpstr>
      <vt:lpstr>Introduction to Result  With the hope of increasing accuracy, the CNN (Alexnet) is being tested for the detection of leaf diseases. The database is split into two datasets, training and testing, using an 80/20 splitting ratio. CNN determines if a leaf is healthy or ill, and if so, it also forecasts the type of sickness. The CNN model was trained using a 10-epoch starting learning rate of 0.001. The activit of the CNN model on the testing dataset during training. Apple leaf confusion matrix illustration. 99% of the time, Apples leaves are accurate. Table 1 provides a summary of each plant's categorization accuracy. The total degree of accuracy is 97.71%. Examples of categorization made using convolutional neural networks on some randomly chosen photos from the testing dataset. The upper right corner of each image shows the accuracy percentage for the related plant leaves. By allowing for the early diagnosis of illnesses, this effort will help in the automatic identification of plant leaf disease and boost agricultural productivity. The accuracy of detecting tomato leaf disease may be improved by evaluating transfer learning and other CNN models. </vt:lpstr>
      <vt:lpstr>Future Scope  This project will be very helpful to farmers in rural areasand also will help them in saving their yields from diseases as farmers lose a huge amount of their cultivated crops because of diseases and this system will help them to avoid the similar situation.Also we have tried to implement this project in a regional language so a stomake things more understandable for farmers. Here are some points you can include:  IMPROVED MODELS AND ALGORITHMS Explore advanced deep learning architectures specifically designed for plant disease detection, such as attention-based models or graph convolutional networks.Investigate the use of generative models, such as generative adversarial networks (GANs), for synthetic image generation and data augmentation in limited datasets.Research novel algorithms that can handle multi-class or multi-label classification for detecting multiple diseases in a single plant leaf.  </vt:lpstr>
      <vt:lpstr>TRANSFER LEARNING AND MODEL GENERALIZATION  Investigate the effectiveness of transfer learning by fine-tuning pre-trained models trained on large-scale image datasets, such as ImageNet, for foliar disease detection tasks. Explore methods to improve the generalization capabilities of disease detection models, allowing them to perform well on unseen plant species or disease variations.  REAL-TIME AND ON-DEVICE DISEASE DETECTION  Develop lightweight and efficient models suitable for deployment on edge devices, such as smartphones or low-power embedded systems, to enable real-time disease detection in the field.Investigate techniques like model compression, quantization, and knowledge distillation to reduce the model size and computational requirements while maintaining accuracy.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Elite Eventz</dc:title>
  <dc:creator>Umang</dc:creator>
  <cp:lastModifiedBy>DEll</cp:lastModifiedBy>
  <cp:revision>37</cp:revision>
  <dcterms:modified xsi:type="dcterms:W3CDTF">2023-05-31T02:23:58Z</dcterms:modified>
</cp:coreProperties>
</file>